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5" roundtripDataSignature="AMtx7mjLdxRKS9g/gGnfturqvUrOT6f3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63642A-AC8A-4575-9ECF-AA4D8689B72D}">
  <a:tblStyle styleId="{9563642A-AC8A-4575-9ECF-AA4D8689B72D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fill>
          <a:solidFill>
            <a:srgbClr val="DBE9CB"/>
          </a:solidFill>
        </a:fill>
      </a:tcStyle>
    </a:band1H>
    <a:band2H>
      <a:tcTxStyle/>
    </a:band2H>
    <a:band1V>
      <a:tcTxStyle/>
      <a:tcStyle>
        <a:fill>
          <a:solidFill>
            <a:srgbClr val="DBE9CB"/>
          </a:solidFill>
        </a:fill>
      </a:tcStyle>
    </a:band1V>
    <a:band2V>
      <a:tcTxStyle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23EFB335-36F0-4E26-879A-5458E60C7201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219600"/>
        <c:axId val="965232112"/>
      </c:barChart>
      <c:catAx>
        <c:axId val="96521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5232112"/>
        <c:crosses val="autoZero"/>
        <c:auto val="1"/>
        <c:lblAlgn val="ctr"/>
        <c:lblOffset val="100"/>
        <c:noMultiLvlLbl val="0"/>
      </c:catAx>
      <c:valAx>
        <c:axId val="96523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5219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5247888"/>
        <c:axId val="965223408"/>
      </c:barChart>
      <c:catAx>
        <c:axId val="96524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5223408"/>
        <c:crosses val="autoZero"/>
        <c:auto val="1"/>
        <c:lblAlgn val="ctr"/>
        <c:lblOffset val="100"/>
        <c:noMultiLvlLbl val="0"/>
      </c:catAx>
      <c:valAx>
        <c:axId val="96522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5247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lang="pt-BR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sq" cmpd="sng" w="12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18" name="Google Shape;31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9" name="Google Shape;3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Aproxima-se um corpo </a:t>
            </a:r>
            <a:r>
              <a:rPr b="1" lang="pt-BR"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eletrizado, do pêndulo neutro.</a:t>
            </a:r>
            <a:endParaRPr/>
          </a:p>
        </p:txBody>
      </p:sp>
      <p:sp>
        <p:nvSpPr>
          <p:cNvPr id="320" name="Google Shape;320;p10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58" name="Google Shape;35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9" name="Google Shape;3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67" name="Google Shape;36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8" name="Google Shape;3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76" name="Google Shape;37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7" name="Google Shape;3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4:notes"/>
          <p:cNvSpPr txBox="1"/>
          <p:nvPr>
            <p:ph idx="1" type="body"/>
          </p:nvPr>
        </p:nvSpPr>
        <p:spPr>
          <a:xfrm>
            <a:off x="685800" y="4343400"/>
            <a:ext cx="5484813" cy="4113213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4:notes"/>
          <p:cNvSpPr/>
          <p:nvPr>
            <p:ph idx="2" type="sldImg"/>
          </p:nvPr>
        </p:nvSpPr>
        <p:spPr>
          <a:xfrm>
            <a:off x="382588" y="685800"/>
            <a:ext cx="6091237" cy="34274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3429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Ligação Terra</a:t>
            </a:r>
            <a:endParaRPr/>
          </a:p>
        </p:txBody>
      </p:sp>
      <p:sp>
        <p:nvSpPr>
          <p:cNvPr id="192" name="Google Shape;192;p8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/>
          <p:nvPr>
            <p:ph idx="12" type="sldNum"/>
          </p:nvPr>
        </p:nvSpPr>
        <p:spPr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50" name="Google Shape;25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1" name="Google Shape;2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Calibri"/>
              <a:buNone/>
            </a:pPr>
            <a:r>
              <a:rPr b="1" lang="pt-BR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2.3 – Eletrização Por Indução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pt-BR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>
  <p:cSld name="Slide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50577" y="5196827"/>
            <a:ext cx="1180965" cy="1031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390" y="-105699"/>
            <a:ext cx="12379907" cy="696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775" y="5109930"/>
            <a:ext cx="1094231" cy="95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7699" y="2351728"/>
            <a:ext cx="1644848" cy="1644848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 e texto">
  <p:cSld name="Tabela e texto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6" name="Google Shape;46;p25"/>
          <p:cNvGraphicFramePr/>
          <p:nvPr/>
        </p:nvGraphicFramePr>
        <p:xfrm>
          <a:off x="6444343" y="2074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{9563642A-AC8A-4575-9ECF-AA4D8689B72D}</a:tableStyleId>
              </a:tblPr>
              <a:tblGrid>
                <a:gridCol w="1843325"/>
                <a:gridCol w="1843325"/>
                <a:gridCol w="1843325"/>
              </a:tblGrid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7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ado">
  <p:cSld name="1_Layout Personalizado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oogle Shape;48;p26"/>
          <p:cNvGraphicFramePr/>
          <p:nvPr/>
        </p:nvGraphicFramePr>
        <p:xfrm>
          <a:off x="783770" y="1490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{23EFB335-36F0-4E26-879A-5458E60C7201}</a:tableStyleId>
              </a:tblPr>
              <a:tblGrid>
                <a:gridCol w="2076575"/>
                <a:gridCol w="351425"/>
                <a:gridCol w="1214000"/>
                <a:gridCol w="1214000"/>
                <a:gridCol w="1214000"/>
                <a:gridCol w="1214000"/>
                <a:gridCol w="1214000"/>
                <a:gridCol w="1214000"/>
              </a:tblGrid>
              <a:tr h="59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94C11F"/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/>
                </a:tc>
              </a:tr>
              <a:tr h="466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/>
                    </a:p>
                  </a:txBody>
                  <a:tcPr marT="41725" marB="41725" marR="111275" marL="111275">
                    <a:solidFill>
                      <a:srgbClr val="D8D8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anograma">
  <p:cSld name="Organograma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/>
          <p:nvPr>
            <p:ph type="ctrTitle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28"/>
          <p:cNvSpPr txBox="1"/>
          <p:nvPr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8"/>
          <p:cNvSpPr txBox="1"/>
          <p:nvPr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SOBRENOME, Nome. </a:t>
            </a:r>
            <a:r>
              <a:rPr b="1"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 da Obra</a:t>
            </a:r>
            <a:r>
              <a:rPr lang="pt-B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Cidade: Editora, Ano.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e conteúdo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609600" y="2204864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609600" y="1600200"/>
            <a:ext cx="10959008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>
  <p:cSld name="Título e Conteúd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9" name="Google Shape;29;p19"/>
          <p:cNvSpPr txBox="1"/>
          <p:nvPr>
            <p:ph idx="2" type="body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">
  <p:cSld name="Imagem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pic>
        <p:nvPicPr>
          <p:cNvPr id="32" name="Google Shape;3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6882" y="1900942"/>
            <a:ext cx="3062145" cy="366236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0"/>
          <p:cNvSpPr txBox="1"/>
          <p:nvPr>
            <p:ph idx="2" type="body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">
  <p:cSld name="Grafico e texto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36" name="Google Shape;36;p21"/>
          <p:cNvGraphicFramePr/>
          <p:nvPr/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">
  <p:cSld name="Grafico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oogle Shape;38;p22"/>
          <p:cNvGraphicFramePr/>
          <p:nvPr/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 e texto 2">
  <p:cSld name="Grafico e texto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►"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0519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graphicFrame>
        <p:nvGraphicFramePr>
          <p:cNvPr id="41" name="Google Shape;41;p23"/>
          <p:cNvGraphicFramePr/>
          <p:nvPr/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fico3">
  <p:cSld name="Grafico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oogle Shape;43;p24"/>
          <p:cNvGraphicFramePr/>
          <p:nvPr/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r:id="rId2"/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/>
          <p:nvPr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1769192" y="232735"/>
            <a:ext cx="9889407" cy="58808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Formações Complementares</a:t>
            </a:r>
            <a:endParaRPr b="1" sz="3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13;p15"/>
          <p:cNvSpPr/>
          <p:nvPr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03829" y="0"/>
            <a:ext cx="1259067" cy="125906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82745"/>
              </a:srgbClr>
            </a:outerShdw>
          </a:effectLst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hyperlink" Target="http://www.mundociencia.com.br/fisica/eletricidade/RAIO1.JP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br.geocities.com/saladefisica7/funciona/pararaio.htm" TargetMode="External"/><Relationship Id="rId4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elbaeverywhere.blogspot.com/2007_08_01_archive.html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://br.geocities.com/saladefisica8/eletrostatica/carga10.GI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2.jpg"/><Relationship Id="rId7" Type="http://schemas.openxmlformats.org/officeDocument/2006/relationships/hyperlink" Target="http://br.geocities.com/saladefisica8/eletrostatica/carga10.GI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Relationship Id="rId4" Type="http://schemas.openxmlformats.org/officeDocument/2006/relationships/hyperlink" Target="http://br.geocities.com/saladefisica8/eletrostatica/carga10.GI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Eletrostática</a:t>
            </a:r>
            <a:br>
              <a:rPr b="1" lang="pt-BR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lang="pt-BR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Jean Marcel Espinoza</a:t>
            </a:r>
            <a:endParaRPr b="0"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>
            <a:off x="1793705" y="1162068"/>
            <a:ext cx="3407193" cy="64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– Eletroscópios</a:t>
            </a:r>
            <a:endParaRPr/>
          </a:p>
        </p:txBody>
      </p:sp>
      <p:grpSp>
        <p:nvGrpSpPr>
          <p:cNvPr id="323" name="Google Shape;323;p10"/>
          <p:cNvGrpSpPr/>
          <p:nvPr/>
        </p:nvGrpSpPr>
        <p:grpSpPr>
          <a:xfrm>
            <a:off x="2289175" y="2428876"/>
            <a:ext cx="947738" cy="1641475"/>
            <a:chOff x="482" y="1530"/>
            <a:chExt cx="597" cy="1034"/>
          </a:xfrm>
        </p:grpSpPr>
        <p:pic>
          <p:nvPicPr>
            <p:cNvPr id="324" name="Google Shape;324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82" y="1530"/>
              <a:ext cx="597" cy="1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" y="2041"/>
              <a:ext cx="111" cy="22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6" name="Google Shape;326;p10"/>
          <p:cNvCxnSpPr/>
          <p:nvPr/>
        </p:nvCxnSpPr>
        <p:spPr>
          <a:xfrm flipH="1">
            <a:off x="6237288" y="1643063"/>
            <a:ext cx="4762" cy="1428750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27" name="Google Shape;327;p10"/>
          <p:cNvSpPr/>
          <p:nvPr/>
        </p:nvSpPr>
        <p:spPr>
          <a:xfrm>
            <a:off x="6024564" y="3000376"/>
            <a:ext cx="428625" cy="428625"/>
          </a:xfrm>
          <a:prstGeom prst="ellipse">
            <a:avLst/>
          </a:prstGeom>
          <a:solidFill>
            <a:srgbClr val="FFFF00"/>
          </a:solidFill>
          <a:ln cap="sq" cmpd="sng" w="255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0"/>
          <p:cNvSpPr/>
          <p:nvPr/>
        </p:nvSpPr>
        <p:spPr>
          <a:xfrm>
            <a:off x="7453314" y="3429000"/>
            <a:ext cx="1500187" cy="857250"/>
          </a:xfrm>
          <a:prstGeom prst="flowChartMagneticDisk">
            <a:avLst/>
          </a:prstGeom>
          <a:gradFill>
            <a:gsLst>
              <a:gs pos="0">
                <a:srgbClr val="00B8FF"/>
              </a:gs>
              <a:gs pos="100000">
                <a:srgbClr val="006A96"/>
              </a:gs>
            </a:gsLst>
            <a:lin ang="16200000" scaled="0"/>
          </a:gradFill>
          <a:ln cap="sq" cmpd="sng" w="255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10"/>
          <p:cNvCxnSpPr/>
          <p:nvPr/>
        </p:nvCxnSpPr>
        <p:spPr>
          <a:xfrm flipH="1">
            <a:off x="5521325" y="1643063"/>
            <a:ext cx="719138" cy="1236662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30" name="Google Shape;330;p10"/>
          <p:cNvSpPr/>
          <p:nvPr/>
        </p:nvSpPr>
        <p:spPr>
          <a:xfrm>
            <a:off x="5238751" y="2714626"/>
            <a:ext cx="428625" cy="428625"/>
          </a:xfrm>
          <a:prstGeom prst="ellipse">
            <a:avLst/>
          </a:prstGeom>
          <a:solidFill>
            <a:srgbClr val="FFFF00"/>
          </a:solidFill>
          <a:ln cap="sq" cmpd="sng" w="255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1" name="Google Shape;331;p10"/>
          <p:cNvCxnSpPr/>
          <p:nvPr/>
        </p:nvCxnSpPr>
        <p:spPr>
          <a:xfrm>
            <a:off x="6238875" y="1643063"/>
            <a:ext cx="712788" cy="1238250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332" name="Google Shape;33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65838" y="1468439"/>
            <a:ext cx="2266950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0"/>
          <p:cNvSpPr/>
          <p:nvPr/>
        </p:nvSpPr>
        <p:spPr>
          <a:xfrm>
            <a:off x="6810376" y="2786064"/>
            <a:ext cx="428625" cy="428625"/>
          </a:xfrm>
          <a:prstGeom prst="ellipse">
            <a:avLst/>
          </a:prstGeom>
          <a:solidFill>
            <a:srgbClr val="FFFF00"/>
          </a:solidFill>
          <a:ln cap="sq" cmpd="sng" w="255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2024063" y="4500564"/>
            <a:ext cx="8001000" cy="10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fazer contato, o pêndulo eletriza-se com carga de mesmo sinal que o corpo eletrizado.</a:t>
            </a:r>
            <a:endParaRPr/>
          </a:p>
        </p:txBody>
      </p:sp>
      <p:sp>
        <p:nvSpPr>
          <p:cNvPr id="335" name="Google Shape;335;p10"/>
          <p:cNvSpPr/>
          <p:nvPr/>
        </p:nvSpPr>
        <p:spPr>
          <a:xfrm>
            <a:off x="1657549" y="1412777"/>
            <a:ext cx="3188543" cy="55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 </a:t>
            </a:r>
            <a:r>
              <a:rPr b="1"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eletrizado.</a:t>
            </a:r>
            <a:endParaRPr/>
          </a:p>
        </p:txBody>
      </p:sp>
      <p:sp>
        <p:nvSpPr>
          <p:cNvPr id="336" name="Google Shape;336;p10"/>
          <p:cNvSpPr/>
          <p:nvPr/>
        </p:nvSpPr>
        <p:spPr>
          <a:xfrm>
            <a:off x="5013326" y="3500438"/>
            <a:ext cx="1547837" cy="101784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Pêndulo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neutro.</a:t>
            </a:r>
            <a:endParaRPr/>
          </a:p>
        </p:txBody>
      </p:sp>
      <p:sp>
        <p:nvSpPr>
          <p:cNvPr id="337" name="Google Shape;337;p10"/>
          <p:cNvSpPr/>
          <p:nvPr/>
        </p:nvSpPr>
        <p:spPr>
          <a:xfrm>
            <a:off x="2452688" y="4449764"/>
            <a:ext cx="7429500" cy="10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Aproxima-se um corpo A eletrizado,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pêndulo neutro.</a:t>
            </a:r>
            <a:endParaRPr/>
          </a:p>
        </p:txBody>
      </p:sp>
      <p:grpSp>
        <p:nvGrpSpPr>
          <p:cNvPr id="338" name="Google Shape;338;p10"/>
          <p:cNvGrpSpPr/>
          <p:nvPr/>
        </p:nvGrpSpPr>
        <p:grpSpPr>
          <a:xfrm>
            <a:off x="2289175" y="2428876"/>
            <a:ext cx="947738" cy="1641475"/>
            <a:chOff x="482" y="1530"/>
            <a:chExt cx="597" cy="1034"/>
          </a:xfrm>
        </p:grpSpPr>
        <p:pic>
          <p:nvPicPr>
            <p:cNvPr id="339" name="Google Shape;339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2" y="1530"/>
              <a:ext cx="597" cy="10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3" y="2041"/>
              <a:ext cx="111" cy="22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1" name="Google Shape;341;p10"/>
          <p:cNvCxnSpPr/>
          <p:nvPr/>
        </p:nvCxnSpPr>
        <p:spPr>
          <a:xfrm flipH="1">
            <a:off x="6237288" y="1643063"/>
            <a:ext cx="4762" cy="1428750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42" name="Google Shape;342;p10"/>
          <p:cNvSpPr/>
          <p:nvPr/>
        </p:nvSpPr>
        <p:spPr>
          <a:xfrm>
            <a:off x="6024564" y="3000376"/>
            <a:ext cx="428625" cy="428625"/>
          </a:xfrm>
          <a:prstGeom prst="ellipse">
            <a:avLst/>
          </a:prstGeom>
          <a:solidFill>
            <a:srgbClr val="FFFF00"/>
          </a:solidFill>
          <a:ln cap="sq" cmpd="sng" w="255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0"/>
          <p:cNvSpPr/>
          <p:nvPr/>
        </p:nvSpPr>
        <p:spPr>
          <a:xfrm>
            <a:off x="7453314" y="3429000"/>
            <a:ext cx="1500187" cy="857250"/>
          </a:xfrm>
          <a:prstGeom prst="flowChartMagneticDisk">
            <a:avLst/>
          </a:prstGeom>
          <a:gradFill>
            <a:gsLst>
              <a:gs pos="0">
                <a:srgbClr val="00B8FF"/>
              </a:gs>
              <a:gs pos="100000">
                <a:srgbClr val="006A96"/>
              </a:gs>
            </a:gsLst>
            <a:lin ang="16200000" scaled="0"/>
          </a:gradFill>
          <a:ln cap="sq" cmpd="sng" w="255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65838" y="1468439"/>
            <a:ext cx="2266950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0"/>
          <p:cNvSpPr/>
          <p:nvPr/>
        </p:nvSpPr>
        <p:spPr>
          <a:xfrm>
            <a:off x="1660724" y="2158059"/>
            <a:ext cx="3172513" cy="55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 </a:t>
            </a:r>
            <a:r>
              <a:rPr b="1"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eletrizado.</a:t>
            </a:r>
            <a:endParaRPr/>
          </a:p>
        </p:txBody>
      </p:sp>
      <p:sp>
        <p:nvSpPr>
          <p:cNvPr id="346" name="Google Shape;346;p10"/>
          <p:cNvSpPr/>
          <p:nvPr/>
        </p:nvSpPr>
        <p:spPr>
          <a:xfrm>
            <a:off x="2555876" y="4221164"/>
            <a:ext cx="7572375" cy="10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Aproxima-se então, um corpo B eletrizado do pêndulo. </a:t>
            </a:r>
            <a:endParaRPr/>
          </a:p>
        </p:txBody>
      </p:sp>
      <p:sp>
        <p:nvSpPr>
          <p:cNvPr id="347" name="Google Shape;347;p10"/>
          <p:cNvSpPr/>
          <p:nvPr/>
        </p:nvSpPr>
        <p:spPr>
          <a:xfrm>
            <a:off x="2381251" y="4987926"/>
            <a:ext cx="7572375" cy="58695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tem carga de mesmo sinal de A.</a:t>
            </a:r>
            <a:endParaRPr/>
          </a:p>
        </p:txBody>
      </p:sp>
      <p:sp>
        <p:nvSpPr>
          <p:cNvPr id="348" name="Google Shape;348;p10"/>
          <p:cNvSpPr/>
          <p:nvPr/>
        </p:nvSpPr>
        <p:spPr>
          <a:xfrm>
            <a:off x="2406651" y="4794251"/>
            <a:ext cx="7572375" cy="58695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tem carga de sinal contrário de A.</a:t>
            </a:r>
            <a:endParaRPr/>
          </a:p>
        </p:txBody>
      </p:sp>
      <p:sp>
        <p:nvSpPr>
          <p:cNvPr id="349" name="Google Shape;349;p10"/>
          <p:cNvSpPr/>
          <p:nvPr/>
        </p:nvSpPr>
        <p:spPr>
          <a:xfrm>
            <a:off x="4979989" y="3500438"/>
            <a:ext cx="1834005" cy="101784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Pêndulo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pt-B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eletrizado.</a:t>
            </a:r>
            <a:endParaRPr/>
          </a:p>
        </p:txBody>
      </p:sp>
      <p:cxnSp>
        <p:nvCxnSpPr>
          <p:cNvPr id="350" name="Google Shape;350;p10"/>
          <p:cNvCxnSpPr/>
          <p:nvPr/>
        </p:nvCxnSpPr>
        <p:spPr>
          <a:xfrm flipH="1">
            <a:off x="5521325" y="1658938"/>
            <a:ext cx="719138" cy="1236662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51" name="Google Shape;351;p10"/>
          <p:cNvSpPr/>
          <p:nvPr/>
        </p:nvSpPr>
        <p:spPr>
          <a:xfrm>
            <a:off x="5238751" y="2786064"/>
            <a:ext cx="428625" cy="428625"/>
          </a:xfrm>
          <a:prstGeom prst="ellipse">
            <a:avLst/>
          </a:prstGeom>
          <a:solidFill>
            <a:srgbClr val="FFFF00"/>
          </a:solidFill>
          <a:ln cap="sq" cmpd="sng" w="255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" name="Google Shape;352;p10"/>
          <p:cNvCxnSpPr/>
          <p:nvPr/>
        </p:nvCxnSpPr>
        <p:spPr>
          <a:xfrm>
            <a:off x="6238875" y="1643063"/>
            <a:ext cx="712788" cy="1238250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53" name="Google Shape;353;p10"/>
          <p:cNvSpPr/>
          <p:nvPr/>
        </p:nvSpPr>
        <p:spPr>
          <a:xfrm>
            <a:off x="6810376" y="2786064"/>
            <a:ext cx="428625" cy="428625"/>
          </a:xfrm>
          <a:prstGeom prst="ellipse">
            <a:avLst/>
          </a:prstGeom>
          <a:solidFill>
            <a:srgbClr val="FFFF00"/>
          </a:solidFill>
          <a:ln cap="sq" cmpd="sng" w="255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0"/>
          <p:cNvSpPr/>
          <p:nvPr/>
        </p:nvSpPr>
        <p:spPr>
          <a:xfrm>
            <a:off x="2533651" y="4546601"/>
            <a:ext cx="7572375" cy="107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Aproxima-se então, outro corpo B eletrizado do pêndulo. </a:t>
            </a:r>
            <a:endParaRPr/>
          </a:p>
        </p:txBody>
      </p:sp>
      <p:sp>
        <p:nvSpPr>
          <p:cNvPr id="355" name="Google Shape;355;p10"/>
          <p:cNvSpPr txBox="1"/>
          <p:nvPr/>
        </p:nvSpPr>
        <p:spPr>
          <a:xfrm>
            <a:off x="9252900" y="3824725"/>
            <a:ext cx="166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  próprio autor.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"/>
          <p:cNvSpPr/>
          <p:nvPr/>
        </p:nvSpPr>
        <p:spPr>
          <a:xfrm>
            <a:off x="3409950" y="-57150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 txBox="1"/>
          <p:nvPr/>
        </p:nvSpPr>
        <p:spPr>
          <a:xfrm>
            <a:off x="1703388" y="1138564"/>
            <a:ext cx="8713787" cy="75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ocorrem os raios?</a:t>
            </a:r>
            <a:endParaRPr/>
          </a:p>
        </p:txBody>
      </p:sp>
      <p:pic>
        <p:nvPicPr>
          <p:cNvPr id="363" name="Google Shape;3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088" y="1816925"/>
            <a:ext cx="6116975" cy="3970100"/>
          </a:xfrm>
          <a:prstGeom prst="rect">
            <a:avLst/>
          </a:prstGeom>
          <a:noFill/>
          <a:ln cap="sq" cmpd="sng" w="3815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4" name="Google Shape;364;p11"/>
          <p:cNvSpPr/>
          <p:nvPr/>
        </p:nvSpPr>
        <p:spPr>
          <a:xfrm>
            <a:off x="4213034" y="5935650"/>
            <a:ext cx="4931100" cy="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http://www.mundociencia.com.br/fisica/eletricidade/RAIO1.JPG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Acesso em 22 ago. 2020.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2"/>
          <p:cNvSpPr/>
          <p:nvPr/>
        </p:nvSpPr>
        <p:spPr>
          <a:xfrm>
            <a:off x="3409950" y="-57150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 txBox="1"/>
          <p:nvPr/>
        </p:nvSpPr>
        <p:spPr>
          <a:xfrm>
            <a:off x="1666875" y="1052736"/>
            <a:ext cx="8713787" cy="68544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Assim ocorrem os raios (uma das possibilidades):</a:t>
            </a:r>
            <a:endParaRPr/>
          </a:p>
        </p:txBody>
      </p:sp>
      <p:sp>
        <p:nvSpPr>
          <p:cNvPr id="372" name="Google Shape;372;p12"/>
          <p:cNvSpPr/>
          <p:nvPr/>
        </p:nvSpPr>
        <p:spPr>
          <a:xfrm>
            <a:off x="3650284" y="6283500"/>
            <a:ext cx="5407800" cy="2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800"/>
              <a:buFont typeface="Times New Roman"/>
              <a:buNone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http://br.geocities.com/saladefisica7/funciona/pararaio.htm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Acesso em 22 ago. 2020.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73" name="Google Shape;37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2750" y="1927239"/>
            <a:ext cx="8497888" cy="4167187"/>
          </a:xfrm>
          <a:prstGeom prst="rect">
            <a:avLst/>
          </a:prstGeom>
          <a:noFill/>
          <a:ln cap="sq" cmpd="sng" w="3815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3"/>
          <p:cNvSpPr/>
          <p:nvPr/>
        </p:nvSpPr>
        <p:spPr>
          <a:xfrm>
            <a:off x="3409950" y="-57150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3"/>
          <p:cNvSpPr txBox="1"/>
          <p:nvPr/>
        </p:nvSpPr>
        <p:spPr>
          <a:xfrm>
            <a:off x="1623827" y="1276415"/>
            <a:ext cx="9655272" cy="75931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que acontece a um avião atingido por um raio?</a:t>
            </a:r>
            <a:endParaRPr/>
          </a:p>
        </p:txBody>
      </p:sp>
      <p:sp>
        <p:nvSpPr>
          <p:cNvPr id="381" name="Google Shape;381;p13"/>
          <p:cNvSpPr/>
          <p:nvPr/>
        </p:nvSpPr>
        <p:spPr>
          <a:xfrm>
            <a:off x="889512" y="6342800"/>
            <a:ext cx="47499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800"/>
              <a:buFont typeface="Times New Roman"/>
              <a:buNone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http://elbaeverywhere.blogspot.com/2007_08_01_archive.html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Acesso em 22 ago. 2020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382" name="Google Shape;38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150" y="2439194"/>
            <a:ext cx="5000625" cy="3800475"/>
          </a:xfrm>
          <a:prstGeom prst="rect">
            <a:avLst/>
          </a:prstGeom>
          <a:noFill/>
          <a:ln cap="sq" cmpd="sng" w="38150">
            <a:solidFill>
              <a:srgbClr val="8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3" name="Google Shape;383;p13"/>
          <p:cNvSpPr/>
          <p:nvPr/>
        </p:nvSpPr>
        <p:spPr>
          <a:xfrm>
            <a:off x="6451463" y="2276872"/>
            <a:ext cx="5159375" cy="354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Ao contrário do que poderíamos pensar, os raios não são perigosos para os aviões. Como o avião não está em contato com a terra, não há descarga elétrica absorvida internamente pelo avião (gaiola de Faraday) e o raio segue o seu caminho com destino ao solo.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"/>
          <p:cNvSpPr txBox="1"/>
          <p:nvPr>
            <p:ph type="title"/>
          </p:nvPr>
        </p:nvSpPr>
        <p:spPr>
          <a:xfrm>
            <a:off x="1847528" y="1268760"/>
            <a:ext cx="10959008" cy="632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pt-BR">
                <a:solidFill>
                  <a:schemeClr val="dk1"/>
                </a:solidFill>
              </a:rPr>
              <a:t>REFERÊNCIAS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89" name="Google Shape;389;p14"/>
          <p:cNvSpPr txBox="1"/>
          <p:nvPr>
            <p:ph idx="1" type="body"/>
          </p:nvPr>
        </p:nvSpPr>
        <p:spPr>
          <a:xfrm>
            <a:off x="609600" y="2132851"/>
            <a:ext cx="10959000" cy="3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>
                <a:solidFill>
                  <a:schemeClr val="dk1"/>
                </a:solidFill>
              </a:rPr>
              <a:t>ALVARENGA, Beatriz e MÁXIMO, Antônio. </a:t>
            </a:r>
            <a:r>
              <a:rPr b="1" lang="pt-BR">
                <a:solidFill>
                  <a:schemeClr val="dk1"/>
                </a:solidFill>
              </a:rPr>
              <a:t>Curso de Física</a:t>
            </a:r>
            <a:r>
              <a:rPr lang="pt-BR">
                <a:solidFill>
                  <a:schemeClr val="dk1"/>
                </a:solidFill>
              </a:rPr>
              <a:t>, vol. 2. Ed. Scipione, 2000.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>
                <a:solidFill>
                  <a:schemeClr val="dk1"/>
                </a:solidFill>
              </a:rPr>
              <a:t>GASPAR, Alberto. </a:t>
            </a:r>
            <a:r>
              <a:rPr b="1" lang="pt-BR">
                <a:solidFill>
                  <a:schemeClr val="dk1"/>
                </a:solidFill>
              </a:rPr>
              <a:t>Física</a:t>
            </a:r>
            <a:r>
              <a:rPr lang="pt-BR">
                <a:solidFill>
                  <a:schemeClr val="dk1"/>
                </a:solidFill>
              </a:rPr>
              <a:t>,</a:t>
            </a:r>
            <a:r>
              <a:rPr lang="pt-BR">
                <a:solidFill>
                  <a:schemeClr val="dk1"/>
                </a:solidFill>
              </a:rPr>
              <a:t> vol. 3. São Paulo: Ática, 2000.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pt-BR">
                <a:solidFill>
                  <a:schemeClr val="dk1"/>
                </a:solidFill>
              </a:rPr>
              <a:t>HALLIDAY, D; RESNICK, R. </a:t>
            </a:r>
            <a:r>
              <a:rPr b="1" lang="pt-BR">
                <a:solidFill>
                  <a:schemeClr val="dk1"/>
                </a:solidFill>
              </a:rPr>
              <a:t>Física</a:t>
            </a:r>
            <a:r>
              <a:rPr lang="pt-BR">
                <a:solidFill>
                  <a:schemeClr val="dk1"/>
                </a:solidFill>
              </a:rPr>
              <a:t>, v</a:t>
            </a:r>
            <a:r>
              <a:rPr lang="pt-BR">
                <a:solidFill>
                  <a:schemeClr val="dk1"/>
                </a:solidFill>
              </a:rPr>
              <a:t>ol. 3. Editora S.A. 1983.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HEWITT, P. G. </a:t>
            </a:r>
            <a:r>
              <a:rPr b="1" lang="pt-BR">
                <a:solidFill>
                  <a:schemeClr val="dk1"/>
                </a:solidFill>
              </a:rPr>
              <a:t>Física conceitual</a:t>
            </a:r>
            <a:r>
              <a:rPr lang="pt-BR">
                <a:solidFill>
                  <a:schemeClr val="dk1"/>
                </a:solidFill>
              </a:rPr>
              <a:t>. 9. ed. Porto Alegre: Bookman, 2002.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XAVIER, C.; BENIGNO, B. </a:t>
            </a:r>
            <a:r>
              <a:rPr b="1" lang="pt-BR">
                <a:solidFill>
                  <a:schemeClr val="dk1"/>
                </a:solidFill>
              </a:rPr>
              <a:t>Física aula por aula</a:t>
            </a:r>
            <a:r>
              <a:rPr lang="pt-BR">
                <a:solidFill>
                  <a:schemeClr val="dk1"/>
                </a:solidFill>
              </a:rPr>
              <a:t>. FTD. 2010.</a:t>
            </a:r>
            <a:endParaRPr>
              <a:solidFill>
                <a:schemeClr val="dk1"/>
              </a:solidFill>
            </a:endParaRPr>
          </a:p>
          <a:p>
            <a:pPr indent="-200660" lvl="0" marL="342900" rtl="0" algn="l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/>
        </p:nvSpPr>
        <p:spPr>
          <a:xfrm>
            <a:off x="2209800" y="2089151"/>
            <a:ext cx="7772400" cy="1554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None/>
            </a:pPr>
            <a:r>
              <a:rPr b="1" lang="pt-BR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Eletrostática - Introdução</a:t>
            </a:r>
            <a:endParaRPr/>
          </a:p>
        </p:txBody>
      </p:sp>
      <p:sp>
        <p:nvSpPr>
          <p:cNvPr id="66" name="Google Shape;66;p2"/>
          <p:cNvSpPr txBox="1"/>
          <p:nvPr/>
        </p:nvSpPr>
        <p:spPr>
          <a:xfrm>
            <a:off x="2782888" y="35004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Resumo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Condutores vs. isolantes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Princípios de eletrização</a:t>
            </a:r>
            <a:endParaRPr/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Prof. Jean Espinoza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>
            <a:off x="1775520" y="1196752"/>
            <a:ext cx="7929563" cy="917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– Condutores e isolantes: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553063" y="2389428"/>
            <a:ext cx="11208568" cy="224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399736"/>
              </a:buClr>
              <a:buSzPts val="2800"/>
              <a:buFont typeface="Times New Roman"/>
              <a:buNone/>
            </a:pPr>
            <a:r>
              <a:rPr b="1" lang="pt-BR" sz="28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Isolante (ou dielétricos): </a:t>
            </a:r>
            <a:r>
              <a:rPr b="1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Sem elétrons livres</a:t>
            </a:r>
            <a:r>
              <a:rPr b="1" lang="pt-BR" sz="280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BR" sz="2800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ificuldade de movimentação de cargas elétricas;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t/>
            </a:r>
            <a:endParaRPr b="1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2A5010"/>
              </a:buClr>
              <a:buSzPts val="2800"/>
              <a:buFont typeface="Times New Roman"/>
              <a:buNone/>
            </a:pPr>
            <a:r>
              <a:rPr b="1" lang="pt-BR" sz="2800">
                <a:solidFill>
                  <a:srgbClr val="2A5010"/>
                </a:solidFill>
                <a:latin typeface="Calibri"/>
                <a:ea typeface="Calibri"/>
                <a:cs typeface="Calibri"/>
                <a:sym typeface="Calibri"/>
              </a:rPr>
              <a:t>Condutor: </a:t>
            </a:r>
            <a:r>
              <a:rPr b="1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Elétrons livres</a:t>
            </a:r>
            <a:r>
              <a:rPr b="1" lang="pt-BR" sz="2800">
                <a:latin typeface="Calibri"/>
                <a:ea typeface="Calibri"/>
                <a:cs typeface="Calibri"/>
                <a:sym typeface="Calibri"/>
              </a:rPr>
              <a:t>, f</a:t>
            </a:r>
            <a:r>
              <a:rPr b="1"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acilidade de movimentação de cargas elétricas.</a:t>
            </a:r>
            <a:endParaRPr/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72810" y="4653136"/>
            <a:ext cx="6569075" cy="2000250"/>
          </a:xfrm>
          <a:prstGeom prst="rect">
            <a:avLst/>
          </a:prstGeom>
          <a:gradFill>
            <a:gsLst>
              <a:gs pos="0">
                <a:srgbClr val="E1E8F5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</p:spPr>
      </p:pic>
      <p:pic>
        <p:nvPicPr>
          <p:cNvPr id="76" name="Google Shape;7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9884" y="4653136"/>
            <a:ext cx="6572252" cy="2000250"/>
          </a:xfrm>
          <a:prstGeom prst="rect">
            <a:avLst/>
          </a:prstGeom>
          <a:gradFill>
            <a:gsLst>
              <a:gs pos="0">
                <a:srgbClr val="E1E8F5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9522125" y="6015800"/>
            <a:ext cx="183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/>
              <a:t>Fonte</a:t>
            </a:r>
            <a:r>
              <a:rPr lang="pt-BR" sz="1200"/>
              <a:t>: Alvarenga e Máximo (2000). 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/>
        </p:nvSpPr>
        <p:spPr>
          <a:xfrm>
            <a:off x="2279576" y="976120"/>
            <a:ext cx="143986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</a:pPr>
            <a:r>
              <a:rPr b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Ciências</a:t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4296444" y="1176938"/>
            <a:ext cx="5616575" cy="360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i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processos de eletrização</a:t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3409950" y="-57150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3575720" y="1392900"/>
            <a:ext cx="33006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Cargas elétricas:</a:t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3352" y="2324865"/>
            <a:ext cx="7441364" cy="4015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pt-BR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Os gregos da antiguidade observaram que quando se atritavam dois corpos, “alguma coisa” passava de um corpo para outro. A essa “alguma coisa” deu-se o nome de carga elétrica. Então, diz-se que os corpos estão carregados de eletricidade ou simplesmente, eletrizados. Atualmente sabemos que ocorre uma transferência de elétrons.</a:t>
            </a:r>
            <a:endParaRPr/>
          </a:p>
        </p:txBody>
      </p:sp>
      <p:pic>
        <p:nvPicPr>
          <p:cNvPr id="88" name="Google Shape;8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4231" y="2276872"/>
            <a:ext cx="3457575" cy="31194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8593975" y="5431400"/>
            <a:ext cx="2939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800"/>
              <a:buFont typeface="Times New Roman"/>
              <a:buNone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http://br.geocities.com/saladefisica8/eletrostatica/carga10.GIF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Acesso em 22 ago. 2020.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5850" y="1571625"/>
            <a:ext cx="5899150" cy="378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7125" y="1684339"/>
            <a:ext cx="5143500" cy="395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1" y="1785938"/>
            <a:ext cx="5357813" cy="3581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5"/>
          <p:cNvGrpSpPr/>
          <p:nvPr/>
        </p:nvGrpSpPr>
        <p:grpSpPr>
          <a:xfrm>
            <a:off x="3958667" y="1366819"/>
            <a:ext cx="4560416" cy="4927600"/>
            <a:chOff x="1232" y="360"/>
            <a:chExt cx="3537" cy="3869"/>
          </a:xfrm>
        </p:grpSpPr>
        <p:pic>
          <p:nvPicPr>
            <p:cNvPr id="100" name="Google Shape;100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54" y="719"/>
              <a:ext cx="3000" cy="3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5"/>
            <p:cNvSpPr/>
            <p:nvPr/>
          </p:nvSpPr>
          <p:spPr>
            <a:xfrm>
              <a:off x="1232" y="360"/>
              <a:ext cx="3537" cy="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99736"/>
                </a:buClr>
                <a:buSzPts val="3200"/>
                <a:buFont typeface="Times New Roman"/>
                <a:buNone/>
              </a:pPr>
              <a:r>
                <a:rPr b="1" i="1" lang="pt-BR" sz="3200">
                  <a:solidFill>
                    <a:srgbClr val="399736"/>
                  </a:solidFill>
                  <a:latin typeface="Calibri"/>
                  <a:ea typeface="Calibri"/>
                  <a:cs typeface="Calibri"/>
                  <a:sym typeface="Calibri"/>
                </a:rPr>
                <a:t>Série triboelétrica</a:t>
              </a:r>
              <a:endParaRPr/>
            </a:p>
          </p:txBody>
        </p:sp>
      </p:grpSp>
      <p:sp>
        <p:nvSpPr>
          <p:cNvPr id="102" name="Google Shape;102;p5"/>
          <p:cNvSpPr/>
          <p:nvPr/>
        </p:nvSpPr>
        <p:spPr>
          <a:xfrm>
            <a:off x="-99942" y="6000941"/>
            <a:ext cx="12463323" cy="58695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1" lang="pt-B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eletrização por atrito, os corpos adquirem cargas de sinais opostos.</a:t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768520" y="1081069"/>
            <a:ext cx="5499239" cy="6485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– Processos de eletrização</a:t>
            </a:r>
            <a:endParaRPr/>
          </a:p>
        </p:txBody>
      </p:sp>
      <p:sp>
        <p:nvSpPr>
          <p:cNvPr id="104" name="Google Shape;104;p5"/>
          <p:cNvSpPr txBox="1"/>
          <p:nvPr/>
        </p:nvSpPr>
        <p:spPr>
          <a:xfrm>
            <a:off x="8233025" y="5357825"/>
            <a:ext cx="2939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http://br.geocities.com/saladefisica8/eletrostatica/carga10.GIF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Acesso em 22 ago. 2020.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>
            <a:off x="3409950" y="-57150"/>
            <a:ext cx="9144000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1675" y="1628775"/>
            <a:ext cx="4891088" cy="395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 txBox="1"/>
          <p:nvPr/>
        </p:nvSpPr>
        <p:spPr>
          <a:xfrm>
            <a:off x="4626450" y="5809525"/>
            <a:ext cx="2939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http://br.geocities.com/saladefisica8/eletrostatica/carga10.GIF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Acesso em 22 ago. 2020.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3452813" y="2000251"/>
            <a:ext cx="1428750" cy="1357313"/>
          </a:xfrm>
          <a:prstGeom prst="ellipse">
            <a:avLst/>
          </a:prstGeom>
          <a:solidFill>
            <a:srgbClr val="FF0000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7"/>
          <p:cNvGrpSpPr/>
          <p:nvPr/>
        </p:nvGrpSpPr>
        <p:grpSpPr>
          <a:xfrm>
            <a:off x="3024189" y="1857376"/>
            <a:ext cx="2212975" cy="1641475"/>
            <a:chOff x="945" y="1170"/>
            <a:chExt cx="1394" cy="1034"/>
          </a:xfrm>
        </p:grpSpPr>
        <p:cxnSp>
          <p:nvCxnSpPr>
            <p:cNvPr id="121" name="Google Shape;121;p7"/>
            <p:cNvCxnSpPr/>
            <p:nvPr/>
          </p:nvCxnSpPr>
          <p:spPr>
            <a:xfrm>
              <a:off x="1575" y="1170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2" name="Google Shape;122;p7"/>
            <p:cNvCxnSpPr/>
            <p:nvPr/>
          </p:nvCxnSpPr>
          <p:spPr>
            <a:xfrm>
              <a:off x="2160" y="1664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3" name="Google Shape;123;p7"/>
            <p:cNvCxnSpPr/>
            <p:nvPr/>
          </p:nvCxnSpPr>
          <p:spPr>
            <a:xfrm>
              <a:off x="945" y="1664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4" name="Google Shape;124;p7"/>
            <p:cNvCxnSpPr/>
            <p:nvPr/>
          </p:nvCxnSpPr>
          <p:spPr>
            <a:xfrm>
              <a:off x="1575" y="2204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125" name="Google Shape;125;p7"/>
          <p:cNvGrpSpPr/>
          <p:nvPr/>
        </p:nvGrpSpPr>
        <p:grpSpPr>
          <a:xfrm>
            <a:off x="3238500" y="2143126"/>
            <a:ext cx="1784350" cy="1000125"/>
            <a:chOff x="1080" y="1350"/>
            <a:chExt cx="1124" cy="630"/>
          </a:xfrm>
        </p:grpSpPr>
        <p:cxnSp>
          <p:nvCxnSpPr>
            <p:cNvPr id="126" name="Google Shape;126;p7"/>
            <p:cNvCxnSpPr/>
            <p:nvPr/>
          </p:nvCxnSpPr>
          <p:spPr>
            <a:xfrm>
              <a:off x="2025" y="1350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7" name="Google Shape;127;p7"/>
            <p:cNvCxnSpPr/>
            <p:nvPr/>
          </p:nvCxnSpPr>
          <p:spPr>
            <a:xfrm>
              <a:off x="1125" y="1350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8" name="Google Shape;128;p7"/>
            <p:cNvCxnSpPr/>
            <p:nvPr/>
          </p:nvCxnSpPr>
          <p:spPr>
            <a:xfrm>
              <a:off x="2025" y="1980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9" name="Google Shape;129;p7"/>
            <p:cNvCxnSpPr/>
            <p:nvPr/>
          </p:nvCxnSpPr>
          <p:spPr>
            <a:xfrm>
              <a:off x="1080" y="1979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30" name="Google Shape;130;p7"/>
          <p:cNvSpPr/>
          <p:nvPr/>
        </p:nvSpPr>
        <p:spPr>
          <a:xfrm>
            <a:off x="7167563" y="2000251"/>
            <a:ext cx="1428750" cy="1357313"/>
          </a:xfrm>
          <a:prstGeom prst="ellipse">
            <a:avLst/>
          </a:prstGeom>
          <a:solidFill>
            <a:srgbClr val="FF0000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7"/>
          <p:cNvGrpSpPr/>
          <p:nvPr/>
        </p:nvGrpSpPr>
        <p:grpSpPr>
          <a:xfrm>
            <a:off x="4881564" y="2111376"/>
            <a:ext cx="2293937" cy="1030288"/>
            <a:chOff x="2115" y="1330"/>
            <a:chExt cx="1445" cy="649"/>
          </a:xfrm>
        </p:grpSpPr>
        <p:sp>
          <p:nvSpPr>
            <p:cNvPr id="132" name="Google Shape;132;p7"/>
            <p:cNvSpPr/>
            <p:nvPr/>
          </p:nvSpPr>
          <p:spPr>
            <a:xfrm>
              <a:off x="2115" y="1638"/>
              <a:ext cx="659" cy="341"/>
            </a:xfrm>
            <a:custGeom>
              <a:rect b="b" l="l" r="r" t="t"/>
              <a:pathLst>
                <a:path extrusionOk="0" h="393290" w="1047135">
                  <a:moveTo>
                    <a:pt x="0" y="58994"/>
                  </a:moveTo>
                  <a:cubicBezTo>
                    <a:pt x="237203" y="226142"/>
                    <a:pt x="474407" y="393290"/>
                    <a:pt x="648929" y="383458"/>
                  </a:cubicBezTo>
                  <a:cubicBezTo>
                    <a:pt x="823452" y="373626"/>
                    <a:pt x="935293" y="186813"/>
                    <a:pt x="1047135" y="0"/>
                  </a:cubicBezTo>
                </a:path>
              </a:pathLst>
            </a:cu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 rot="10800000">
              <a:off x="2751" y="1330"/>
              <a:ext cx="809" cy="372"/>
            </a:xfrm>
            <a:custGeom>
              <a:rect b="b" l="l" r="r" t="t"/>
              <a:pathLst>
                <a:path extrusionOk="0" h="393290" w="1047135">
                  <a:moveTo>
                    <a:pt x="0" y="58994"/>
                  </a:moveTo>
                  <a:cubicBezTo>
                    <a:pt x="237203" y="226142"/>
                    <a:pt x="474407" y="393290"/>
                    <a:pt x="648929" y="383458"/>
                  </a:cubicBezTo>
                  <a:cubicBezTo>
                    <a:pt x="823452" y="373626"/>
                    <a:pt x="935293" y="186813"/>
                    <a:pt x="1047135" y="0"/>
                  </a:cubicBezTo>
                </a:path>
              </a:pathLst>
            </a:cu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7"/>
          <p:cNvGrpSpPr/>
          <p:nvPr/>
        </p:nvGrpSpPr>
        <p:grpSpPr>
          <a:xfrm>
            <a:off x="6810376" y="1857376"/>
            <a:ext cx="2212975" cy="1641475"/>
            <a:chOff x="3330" y="1170"/>
            <a:chExt cx="1394" cy="1034"/>
          </a:xfrm>
        </p:grpSpPr>
        <p:cxnSp>
          <p:nvCxnSpPr>
            <p:cNvPr id="135" name="Google Shape;135;p7"/>
            <p:cNvCxnSpPr/>
            <p:nvPr/>
          </p:nvCxnSpPr>
          <p:spPr>
            <a:xfrm>
              <a:off x="3960" y="1170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6" name="Google Shape;136;p7"/>
            <p:cNvCxnSpPr/>
            <p:nvPr/>
          </p:nvCxnSpPr>
          <p:spPr>
            <a:xfrm>
              <a:off x="4545" y="1664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7" name="Google Shape;137;p7"/>
            <p:cNvCxnSpPr/>
            <p:nvPr/>
          </p:nvCxnSpPr>
          <p:spPr>
            <a:xfrm>
              <a:off x="3330" y="1664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8" name="Google Shape;138;p7"/>
            <p:cNvCxnSpPr/>
            <p:nvPr/>
          </p:nvCxnSpPr>
          <p:spPr>
            <a:xfrm>
              <a:off x="3960" y="2204"/>
              <a:ext cx="179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39" name="Google Shape;139;p7"/>
          <p:cNvSpPr/>
          <p:nvPr/>
        </p:nvSpPr>
        <p:spPr>
          <a:xfrm>
            <a:off x="2667000" y="4117975"/>
            <a:ext cx="6643688" cy="114095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None/>
            </a:pPr>
            <a:r>
              <a:rPr b="1" lang="pt-BR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Elétrons livres, em excesso, migram para o corpo neutro.</a:t>
            </a: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3452813" y="2000251"/>
            <a:ext cx="1428750" cy="1357313"/>
          </a:xfrm>
          <a:prstGeom prst="ellipse">
            <a:avLst/>
          </a:prstGeom>
          <a:solidFill>
            <a:srgbClr val="FF0000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7167563" y="2000251"/>
            <a:ext cx="1428750" cy="1357313"/>
          </a:xfrm>
          <a:prstGeom prst="ellipse">
            <a:avLst/>
          </a:prstGeom>
          <a:solidFill>
            <a:srgbClr val="FF0000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7"/>
          <p:cNvGrpSpPr/>
          <p:nvPr/>
        </p:nvGrpSpPr>
        <p:grpSpPr>
          <a:xfrm>
            <a:off x="3263900" y="1785938"/>
            <a:ext cx="1804988" cy="1784350"/>
            <a:chOff x="1096" y="1125"/>
            <a:chExt cx="1137" cy="1124"/>
          </a:xfrm>
        </p:grpSpPr>
        <p:grpSp>
          <p:nvGrpSpPr>
            <p:cNvPr id="143" name="Google Shape;143;p7"/>
            <p:cNvGrpSpPr/>
            <p:nvPr/>
          </p:nvGrpSpPr>
          <p:grpSpPr>
            <a:xfrm>
              <a:off x="1096" y="1146"/>
              <a:ext cx="208" cy="248"/>
              <a:chOff x="1096" y="1146"/>
              <a:chExt cx="208" cy="248"/>
            </a:xfrm>
          </p:grpSpPr>
          <p:cxnSp>
            <p:nvCxnSpPr>
              <p:cNvPr id="144" name="Google Shape;144;p7"/>
              <p:cNvCxnSpPr/>
              <p:nvPr/>
            </p:nvCxnSpPr>
            <p:spPr>
              <a:xfrm>
                <a:off x="1096" y="1270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45" name="Google Shape;145;p7"/>
              <p:cNvCxnSpPr/>
              <p:nvPr/>
            </p:nvCxnSpPr>
            <p:spPr>
              <a:xfrm>
                <a:off x="1200" y="1146"/>
                <a:ext cx="0" cy="24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46" name="Google Shape;146;p7"/>
            <p:cNvGrpSpPr/>
            <p:nvPr/>
          </p:nvGrpSpPr>
          <p:grpSpPr>
            <a:xfrm>
              <a:off x="2025" y="1125"/>
              <a:ext cx="208" cy="248"/>
              <a:chOff x="2025" y="1125"/>
              <a:chExt cx="208" cy="248"/>
            </a:xfrm>
          </p:grpSpPr>
          <p:cxnSp>
            <p:nvCxnSpPr>
              <p:cNvPr id="147" name="Google Shape;147;p7"/>
              <p:cNvCxnSpPr/>
              <p:nvPr/>
            </p:nvCxnSpPr>
            <p:spPr>
              <a:xfrm>
                <a:off x="2025" y="1249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48" name="Google Shape;148;p7"/>
              <p:cNvCxnSpPr/>
              <p:nvPr/>
            </p:nvCxnSpPr>
            <p:spPr>
              <a:xfrm>
                <a:off x="2129" y="1125"/>
                <a:ext cx="0" cy="24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49" name="Google Shape;149;p7"/>
            <p:cNvGrpSpPr/>
            <p:nvPr/>
          </p:nvGrpSpPr>
          <p:grpSpPr>
            <a:xfrm>
              <a:off x="1141" y="2001"/>
              <a:ext cx="208" cy="248"/>
              <a:chOff x="1141" y="2001"/>
              <a:chExt cx="208" cy="248"/>
            </a:xfrm>
          </p:grpSpPr>
          <p:cxnSp>
            <p:nvCxnSpPr>
              <p:cNvPr id="150" name="Google Shape;150;p7"/>
              <p:cNvCxnSpPr/>
              <p:nvPr/>
            </p:nvCxnSpPr>
            <p:spPr>
              <a:xfrm>
                <a:off x="1141" y="2125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51" name="Google Shape;151;p7"/>
              <p:cNvCxnSpPr/>
              <p:nvPr/>
            </p:nvCxnSpPr>
            <p:spPr>
              <a:xfrm>
                <a:off x="1245" y="2001"/>
                <a:ext cx="0" cy="24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52" name="Google Shape;152;p7"/>
            <p:cNvGrpSpPr/>
            <p:nvPr/>
          </p:nvGrpSpPr>
          <p:grpSpPr>
            <a:xfrm>
              <a:off x="2025" y="2001"/>
              <a:ext cx="208" cy="248"/>
              <a:chOff x="2025" y="2001"/>
              <a:chExt cx="208" cy="248"/>
            </a:xfrm>
          </p:grpSpPr>
          <p:cxnSp>
            <p:nvCxnSpPr>
              <p:cNvPr id="153" name="Google Shape;153;p7"/>
              <p:cNvCxnSpPr/>
              <p:nvPr/>
            </p:nvCxnSpPr>
            <p:spPr>
              <a:xfrm>
                <a:off x="2025" y="2125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54" name="Google Shape;154;p7"/>
              <p:cNvCxnSpPr/>
              <p:nvPr/>
            </p:nvCxnSpPr>
            <p:spPr>
              <a:xfrm>
                <a:off x="2129" y="2001"/>
                <a:ext cx="0" cy="24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55" name="Google Shape;155;p7"/>
          <p:cNvGrpSpPr/>
          <p:nvPr/>
        </p:nvGrpSpPr>
        <p:grpSpPr>
          <a:xfrm>
            <a:off x="3024188" y="1571625"/>
            <a:ext cx="2284412" cy="2355850"/>
            <a:chOff x="945" y="990"/>
            <a:chExt cx="1439" cy="1484"/>
          </a:xfrm>
        </p:grpSpPr>
        <p:grpSp>
          <p:nvGrpSpPr>
            <p:cNvPr id="156" name="Google Shape;156;p7"/>
            <p:cNvGrpSpPr/>
            <p:nvPr/>
          </p:nvGrpSpPr>
          <p:grpSpPr>
            <a:xfrm>
              <a:off x="1595" y="990"/>
              <a:ext cx="185" cy="218"/>
              <a:chOff x="1595" y="990"/>
              <a:chExt cx="185" cy="218"/>
            </a:xfrm>
          </p:grpSpPr>
          <p:cxnSp>
            <p:nvCxnSpPr>
              <p:cNvPr id="157" name="Google Shape;157;p7"/>
              <p:cNvCxnSpPr/>
              <p:nvPr/>
            </p:nvCxnSpPr>
            <p:spPr>
              <a:xfrm>
                <a:off x="1595" y="1099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58" name="Google Shape;158;p7"/>
              <p:cNvCxnSpPr/>
              <p:nvPr/>
            </p:nvCxnSpPr>
            <p:spPr>
              <a:xfrm flipH="1">
                <a:off x="1686" y="990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59" name="Google Shape;159;p7"/>
            <p:cNvGrpSpPr/>
            <p:nvPr/>
          </p:nvGrpSpPr>
          <p:grpSpPr>
            <a:xfrm>
              <a:off x="2199" y="1595"/>
              <a:ext cx="185" cy="218"/>
              <a:chOff x="2199" y="1595"/>
              <a:chExt cx="185" cy="218"/>
            </a:xfrm>
          </p:grpSpPr>
          <p:cxnSp>
            <p:nvCxnSpPr>
              <p:cNvPr id="160" name="Google Shape;160;p7"/>
              <p:cNvCxnSpPr/>
              <p:nvPr/>
            </p:nvCxnSpPr>
            <p:spPr>
              <a:xfrm>
                <a:off x="2199" y="1705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1" name="Google Shape;161;p7"/>
              <p:cNvCxnSpPr/>
              <p:nvPr/>
            </p:nvCxnSpPr>
            <p:spPr>
              <a:xfrm flipH="1">
                <a:off x="2290" y="1595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62" name="Google Shape;162;p7"/>
            <p:cNvGrpSpPr/>
            <p:nvPr/>
          </p:nvGrpSpPr>
          <p:grpSpPr>
            <a:xfrm>
              <a:off x="1595" y="2256"/>
              <a:ext cx="185" cy="218"/>
              <a:chOff x="1595" y="2256"/>
              <a:chExt cx="185" cy="218"/>
            </a:xfrm>
          </p:grpSpPr>
          <p:cxnSp>
            <p:nvCxnSpPr>
              <p:cNvPr id="163" name="Google Shape;163;p7"/>
              <p:cNvCxnSpPr/>
              <p:nvPr/>
            </p:nvCxnSpPr>
            <p:spPr>
              <a:xfrm>
                <a:off x="1595" y="2365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4" name="Google Shape;164;p7"/>
              <p:cNvCxnSpPr/>
              <p:nvPr/>
            </p:nvCxnSpPr>
            <p:spPr>
              <a:xfrm flipH="1">
                <a:off x="1686" y="2256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65" name="Google Shape;165;p7"/>
            <p:cNvGrpSpPr/>
            <p:nvPr/>
          </p:nvGrpSpPr>
          <p:grpSpPr>
            <a:xfrm>
              <a:off x="945" y="1595"/>
              <a:ext cx="185" cy="218"/>
              <a:chOff x="945" y="1595"/>
              <a:chExt cx="185" cy="218"/>
            </a:xfrm>
          </p:grpSpPr>
          <p:cxnSp>
            <p:nvCxnSpPr>
              <p:cNvPr id="166" name="Google Shape;166;p7"/>
              <p:cNvCxnSpPr/>
              <p:nvPr/>
            </p:nvCxnSpPr>
            <p:spPr>
              <a:xfrm>
                <a:off x="945" y="1705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67" name="Google Shape;167;p7"/>
              <p:cNvCxnSpPr/>
              <p:nvPr/>
            </p:nvCxnSpPr>
            <p:spPr>
              <a:xfrm flipH="1">
                <a:off x="1036" y="1595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68" name="Google Shape;168;p7"/>
          <p:cNvGrpSpPr/>
          <p:nvPr/>
        </p:nvGrpSpPr>
        <p:grpSpPr>
          <a:xfrm>
            <a:off x="4881564" y="2111376"/>
            <a:ext cx="2293937" cy="1030288"/>
            <a:chOff x="2115" y="1330"/>
            <a:chExt cx="1445" cy="649"/>
          </a:xfrm>
        </p:grpSpPr>
        <p:sp>
          <p:nvSpPr>
            <p:cNvPr id="169" name="Google Shape;169;p7"/>
            <p:cNvSpPr/>
            <p:nvPr/>
          </p:nvSpPr>
          <p:spPr>
            <a:xfrm>
              <a:off x="2115" y="1638"/>
              <a:ext cx="659" cy="341"/>
            </a:xfrm>
            <a:custGeom>
              <a:rect b="b" l="l" r="r" t="t"/>
              <a:pathLst>
                <a:path extrusionOk="0" h="393290" w="1047135">
                  <a:moveTo>
                    <a:pt x="0" y="58994"/>
                  </a:moveTo>
                  <a:cubicBezTo>
                    <a:pt x="237203" y="226142"/>
                    <a:pt x="474407" y="393290"/>
                    <a:pt x="648929" y="383458"/>
                  </a:cubicBezTo>
                  <a:cubicBezTo>
                    <a:pt x="823452" y="373626"/>
                    <a:pt x="935293" y="186813"/>
                    <a:pt x="1047135" y="0"/>
                  </a:cubicBezTo>
                </a:path>
              </a:pathLst>
            </a:cu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 rot="10800000">
              <a:off x="2751" y="1330"/>
              <a:ext cx="809" cy="372"/>
            </a:xfrm>
            <a:custGeom>
              <a:rect b="b" l="l" r="r" t="t"/>
              <a:pathLst>
                <a:path extrusionOk="0" h="393290" w="1047135">
                  <a:moveTo>
                    <a:pt x="0" y="58994"/>
                  </a:moveTo>
                  <a:cubicBezTo>
                    <a:pt x="237203" y="226142"/>
                    <a:pt x="474407" y="393290"/>
                    <a:pt x="648929" y="383458"/>
                  </a:cubicBezTo>
                  <a:cubicBezTo>
                    <a:pt x="823452" y="373626"/>
                    <a:pt x="935293" y="186813"/>
                    <a:pt x="1047135" y="0"/>
                  </a:cubicBezTo>
                </a:path>
              </a:pathLst>
            </a:cu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7"/>
          <p:cNvGrpSpPr/>
          <p:nvPr/>
        </p:nvGrpSpPr>
        <p:grpSpPr>
          <a:xfrm>
            <a:off x="6738938" y="1571626"/>
            <a:ext cx="2284412" cy="2284413"/>
            <a:chOff x="3285" y="990"/>
            <a:chExt cx="1439" cy="1439"/>
          </a:xfrm>
        </p:grpSpPr>
        <p:grpSp>
          <p:nvGrpSpPr>
            <p:cNvPr id="172" name="Google Shape;172;p7"/>
            <p:cNvGrpSpPr/>
            <p:nvPr/>
          </p:nvGrpSpPr>
          <p:grpSpPr>
            <a:xfrm>
              <a:off x="3935" y="990"/>
              <a:ext cx="185" cy="212"/>
              <a:chOff x="3935" y="990"/>
              <a:chExt cx="185" cy="212"/>
            </a:xfrm>
          </p:grpSpPr>
          <p:cxnSp>
            <p:nvCxnSpPr>
              <p:cNvPr id="173" name="Google Shape;173;p7"/>
              <p:cNvCxnSpPr/>
              <p:nvPr/>
            </p:nvCxnSpPr>
            <p:spPr>
              <a:xfrm>
                <a:off x="3935" y="1096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4" name="Google Shape;174;p7"/>
              <p:cNvCxnSpPr/>
              <p:nvPr/>
            </p:nvCxnSpPr>
            <p:spPr>
              <a:xfrm flipH="1">
                <a:off x="4026" y="990"/>
                <a:ext cx="2" cy="212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75" name="Google Shape;175;p7"/>
            <p:cNvGrpSpPr/>
            <p:nvPr/>
          </p:nvGrpSpPr>
          <p:grpSpPr>
            <a:xfrm>
              <a:off x="4539" y="1577"/>
              <a:ext cx="185" cy="212"/>
              <a:chOff x="4539" y="1577"/>
              <a:chExt cx="185" cy="212"/>
            </a:xfrm>
          </p:grpSpPr>
          <p:cxnSp>
            <p:nvCxnSpPr>
              <p:cNvPr id="176" name="Google Shape;176;p7"/>
              <p:cNvCxnSpPr/>
              <p:nvPr/>
            </p:nvCxnSpPr>
            <p:spPr>
              <a:xfrm>
                <a:off x="4539" y="1683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77" name="Google Shape;177;p7"/>
              <p:cNvCxnSpPr/>
              <p:nvPr/>
            </p:nvCxnSpPr>
            <p:spPr>
              <a:xfrm flipH="1">
                <a:off x="4630" y="1577"/>
                <a:ext cx="2" cy="212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78" name="Google Shape;178;p7"/>
            <p:cNvGrpSpPr/>
            <p:nvPr/>
          </p:nvGrpSpPr>
          <p:grpSpPr>
            <a:xfrm>
              <a:off x="3935" y="2217"/>
              <a:ext cx="185" cy="212"/>
              <a:chOff x="3935" y="2217"/>
              <a:chExt cx="185" cy="212"/>
            </a:xfrm>
          </p:grpSpPr>
          <p:cxnSp>
            <p:nvCxnSpPr>
              <p:cNvPr id="179" name="Google Shape;179;p7"/>
              <p:cNvCxnSpPr/>
              <p:nvPr/>
            </p:nvCxnSpPr>
            <p:spPr>
              <a:xfrm>
                <a:off x="3935" y="2323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0" name="Google Shape;180;p7"/>
              <p:cNvCxnSpPr/>
              <p:nvPr/>
            </p:nvCxnSpPr>
            <p:spPr>
              <a:xfrm flipH="1">
                <a:off x="4026" y="2217"/>
                <a:ext cx="2" cy="212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181" name="Google Shape;181;p7"/>
            <p:cNvGrpSpPr/>
            <p:nvPr/>
          </p:nvGrpSpPr>
          <p:grpSpPr>
            <a:xfrm>
              <a:off x="3285" y="1577"/>
              <a:ext cx="185" cy="212"/>
              <a:chOff x="3285" y="1577"/>
              <a:chExt cx="185" cy="212"/>
            </a:xfrm>
          </p:grpSpPr>
          <p:cxnSp>
            <p:nvCxnSpPr>
              <p:cNvPr id="182" name="Google Shape;182;p7"/>
              <p:cNvCxnSpPr/>
              <p:nvPr/>
            </p:nvCxnSpPr>
            <p:spPr>
              <a:xfrm>
                <a:off x="3285" y="1683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83" name="Google Shape;183;p7"/>
              <p:cNvCxnSpPr/>
              <p:nvPr/>
            </p:nvCxnSpPr>
            <p:spPr>
              <a:xfrm flipH="1">
                <a:off x="3376" y="1577"/>
                <a:ext cx="2" cy="212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184" name="Google Shape;184;p7"/>
          <p:cNvSpPr/>
          <p:nvPr/>
        </p:nvSpPr>
        <p:spPr>
          <a:xfrm>
            <a:off x="2524125" y="4143375"/>
            <a:ext cx="7215300" cy="25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None/>
            </a:pPr>
            <a:r>
              <a:rPr b="1" lang="pt-BR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Elétrons livres, migram do corpo neutro para o corpo eletrizado.</a:t>
            </a:r>
            <a:endParaRPr/>
          </a:p>
        </p:txBody>
      </p:sp>
      <p:sp>
        <p:nvSpPr>
          <p:cNvPr id="185" name="Google Shape;185;p7"/>
          <p:cNvSpPr/>
          <p:nvPr/>
        </p:nvSpPr>
        <p:spPr>
          <a:xfrm>
            <a:off x="1727387" y="1058865"/>
            <a:ext cx="5367152" cy="61773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2.2 – Eletrização por contato:</a:t>
            </a:r>
            <a:endParaRPr/>
          </a:p>
        </p:txBody>
      </p:sp>
      <p:sp>
        <p:nvSpPr>
          <p:cNvPr id="186" name="Google Shape;186;p7"/>
          <p:cNvSpPr txBox="1"/>
          <p:nvPr/>
        </p:nvSpPr>
        <p:spPr>
          <a:xfrm>
            <a:off x="9439275" y="2528917"/>
            <a:ext cx="1871663" cy="3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pt-BR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(Contato pelo fio)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9023350" y="3188575"/>
            <a:ext cx="166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  próprio autor.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/>
          <p:nvPr/>
        </p:nvSpPr>
        <p:spPr>
          <a:xfrm>
            <a:off x="5238750" y="2428876"/>
            <a:ext cx="1428750" cy="1357313"/>
          </a:xfrm>
          <a:prstGeom prst="ellipse">
            <a:avLst/>
          </a:prstGeom>
          <a:solidFill>
            <a:srgbClr val="FF0000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8"/>
          <p:cNvCxnSpPr/>
          <p:nvPr/>
        </p:nvCxnSpPr>
        <p:spPr>
          <a:xfrm>
            <a:off x="5810250" y="2286000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6" name="Google Shape;196;p8"/>
          <p:cNvCxnSpPr/>
          <p:nvPr/>
        </p:nvCxnSpPr>
        <p:spPr>
          <a:xfrm>
            <a:off x="6738938" y="3070225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7" name="Google Shape;197;p8"/>
          <p:cNvCxnSpPr/>
          <p:nvPr/>
        </p:nvCxnSpPr>
        <p:spPr>
          <a:xfrm>
            <a:off x="4810125" y="3070225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8" name="Google Shape;198;p8"/>
          <p:cNvCxnSpPr/>
          <p:nvPr/>
        </p:nvCxnSpPr>
        <p:spPr>
          <a:xfrm>
            <a:off x="5810250" y="3927475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199" name="Google Shape;199;p8"/>
          <p:cNvCxnSpPr/>
          <p:nvPr/>
        </p:nvCxnSpPr>
        <p:spPr>
          <a:xfrm>
            <a:off x="6524625" y="2571750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00" name="Google Shape;200;p8"/>
          <p:cNvCxnSpPr/>
          <p:nvPr/>
        </p:nvCxnSpPr>
        <p:spPr>
          <a:xfrm>
            <a:off x="5095875" y="2571750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01" name="Google Shape;201;p8"/>
          <p:cNvCxnSpPr/>
          <p:nvPr/>
        </p:nvCxnSpPr>
        <p:spPr>
          <a:xfrm>
            <a:off x="6524625" y="3571875"/>
            <a:ext cx="285750" cy="1588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02" name="Google Shape;202;p8"/>
          <p:cNvCxnSpPr/>
          <p:nvPr/>
        </p:nvCxnSpPr>
        <p:spPr>
          <a:xfrm>
            <a:off x="5024438" y="3570289"/>
            <a:ext cx="285750" cy="1587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203" name="Google Shape;203;p8"/>
          <p:cNvGrpSpPr/>
          <p:nvPr/>
        </p:nvGrpSpPr>
        <p:grpSpPr>
          <a:xfrm>
            <a:off x="6596063" y="2786064"/>
            <a:ext cx="989012" cy="1571625"/>
            <a:chOff x="3195" y="1755"/>
            <a:chExt cx="623" cy="990"/>
          </a:xfrm>
        </p:grpSpPr>
        <p:cxnSp>
          <p:nvCxnSpPr>
            <p:cNvPr id="204" name="Google Shape;204;p8"/>
            <p:cNvCxnSpPr/>
            <p:nvPr/>
          </p:nvCxnSpPr>
          <p:spPr>
            <a:xfrm>
              <a:off x="3195" y="1755"/>
              <a:ext cx="449" cy="0"/>
            </a:xfrm>
            <a:prstGeom prst="straightConnector1">
              <a:avLst/>
            </a:pr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05" name="Google Shape;205;p8"/>
            <p:cNvCxnSpPr/>
            <p:nvPr/>
          </p:nvCxnSpPr>
          <p:spPr>
            <a:xfrm>
              <a:off x="3645" y="1756"/>
              <a:ext cx="0" cy="808"/>
            </a:xfrm>
            <a:prstGeom prst="straightConnector1">
              <a:avLst/>
            </a:pr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206" name="Google Shape;206;p8"/>
            <p:cNvGrpSpPr/>
            <p:nvPr/>
          </p:nvGrpSpPr>
          <p:grpSpPr>
            <a:xfrm>
              <a:off x="3420" y="2565"/>
              <a:ext cx="398" cy="180"/>
              <a:chOff x="3420" y="2565"/>
              <a:chExt cx="398" cy="180"/>
            </a:xfrm>
          </p:grpSpPr>
          <p:cxnSp>
            <p:nvCxnSpPr>
              <p:cNvPr id="207" name="Google Shape;207;p8"/>
              <p:cNvCxnSpPr/>
              <p:nvPr/>
            </p:nvCxnSpPr>
            <p:spPr>
              <a:xfrm>
                <a:off x="3420" y="2565"/>
                <a:ext cx="398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08" name="Google Shape;208;p8"/>
              <p:cNvCxnSpPr/>
              <p:nvPr/>
            </p:nvCxnSpPr>
            <p:spPr>
              <a:xfrm>
                <a:off x="3511" y="2656"/>
                <a:ext cx="236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09" name="Google Shape;209;p8"/>
              <p:cNvCxnSpPr/>
              <p:nvPr/>
            </p:nvCxnSpPr>
            <p:spPr>
              <a:xfrm>
                <a:off x="3606" y="2745"/>
                <a:ext cx="94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210" name="Google Shape;210;p8"/>
          <p:cNvSpPr/>
          <p:nvPr/>
        </p:nvSpPr>
        <p:spPr>
          <a:xfrm>
            <a:off x="5881689" y="2357439"/>
            <a:ext cx="1857375" cy="3000375"/>
          </a:xfrm>
          <a:custGeom>
            <a:rect b="b" l="l" r="r" t="t"/>
            <a:pathLst>
              <a:path extrusionOk="0" h="3000375" w="1857375">
                <a:moveTo>
                  <a:pt x="910782" y="279"/>
                </a:moveTo>
                <a:lnTo>
                  <a:pt x="910781" y="278"/>
                </a:lnTo>
                <a:cubicBezTo>
                  <a:pt x="916749" y="92"/>
                  <a:pt x="922718" y="0"/>
                  <a:pt x="928687" y="0"/>
                </a:cubicBezTo>
                <a:cubicBezTo>
                  <a:pt x="1441587" y="0"/>
                  <a:pt x="1857375" y="671657"/>
                  <a:pt x="1857375" y="1500188"/>
                </a:cubicBezTo>
                <a:cubicBezTo>
                  <a:pt x="1857375" y="1500188"/>
                  <a:pt x="1857374" y="1500189"/>
                  <a:pt x="1857374" y="1500190"/>
                </a:cubicBezTo>
                <a:lnTo>
                  <a:pt x="928688" y="1500188"/>
                </a:lnTo>
                <a:close/>
              </a:path>
              <a:path extrusionOk="0" fill="none" h="3000375" w="1857375">
                <a:moveTo>
                  <a:pt x="910782" y="279"/>
                </a:moveTo>
                <a:lnTo>
                  <a:pt x="910781" y="278"/>
                </a:lnTo>
                <a:cubicBezTo>
                  <a:pt x="916749" y="92"/>
                  <a:pt x="922718" y="0"/>
                  <a:pt x="928687" y="0"/>
                </a:cubicBezTo>
                <a:cubicBezTo>
                  <a:pt x="1441587" y="0"/>
                  <a:pt x="1857375" y="671657"/>
                  <a:pt x="1857375" y="1500188"/>
                </a:cubicBezTo>
                <a:cubicBezTo>
                  <a:pt x="1857375" y="1500188"/>
                  <a:pt x="1857374" y="1500189"/>
                  <a:pt x="1857374" y="1500190"/>
                </a:cubicBezTo>
              </a:path>
            </a:pathLst>
          </a:custGeom>
          <a:noFill/>
          <a:ln cap="sq" cmpd="sng" w="38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5238750" y="2428876"/>
            <a:ext cx="1428750" cy="1357313"/>
          </a:xfrm>
          <a:prstGeom prst="ellipse">
            <a:avLst/>
          </a:prstGeom>
          <a:solidFill>
            <a:srgbClr val="FF0000"/>
          </a:solidFill>
          <a:ln cap="sq" cmpd="sng" w="25550">
            <a:solidFill>
              <a:srgbClr val="385D8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8"/>
          <p:cNvGrpSpPr/>
          <p:nvPr/>
        </p:nvGrpSpPr>
        <p:grpSpPr>
          <a:xfrm>
            <a:off x="5003800" y="2176463"/>
            <a:ext cx="330200" cy="393700"/>
            <a:chOff x="2192" y="1371"/>
            <a:chExt cx="208" cy="248"/>
          </a:xfrm>
        </p:grpSpPr>
        <p:cxnSp>
          <p:nvCxnSpPr>
            <p:cNvPr id="213" name="Google Shape;213;p8"/>
            <p:cNvCxnSpPr/>
            <p:nvPr/>
          </p:nvCxnSpPr>
          <p:spPr>
            <a:xfrm>
              <a:off x="2192" y="1495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4" name="Google Shape;214;p8"/>
            <p:cNvCxnSpPr/>
            <p:nvPr/>
          </p:nvCxnSpPr>
          <p:spPr>
            <a:xfrm>
              <a:off x="2296" y="1371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15" name="Google Shape;215;p8"/>
          <p:cNvGrpSpPr/>
          <p:nvPr/>
        </p:nvGrpSpPr>
        <p:grpSpPr>
          <a:xfrm>
            <a:off x="6478588" y="2143125"/>
            <a:ext cx="330200" cy="393700"/>
            <a:chOff x="3121" y="1350"/>
            <a:chExt cx="208" cy="248"/>
          </a:xfrm>
        </p:grpSpPr>
        <p:cxnSp>
          <p:nvCxnSpPr>
            <p:cNvPr id="216" name="Google Shape;216;p8"/>
            <p:cNvCxnSpPr/>
            <p:nvPr/>
          </p:nvCxnSpPr>
          <p:spPr>
            <a:xfrm>
              <a:off x="3121" y="1474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17" name="Google Shape;217;p8"/>
            <p:cNvCxnSpPr/>
            <p:nvPr/>
          </p:nvCxnSpPr>
          <p:spPr>
            <a:xfrm>
              <a:off x="3225" y="1350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18" name="Google Shape;218;p8"/>
          <p:cNvGrpSpPr/>
          <p:nvPr/>
        </p:nvGrpSpPr>
        <p:grpSpPr>
          <a:xfrm>
            <a:off x="5075238" y="3533775"/>
            <a:ext cx="330200" cy="393700"/>
            <a:chOff x="2237" y="2226"/>
            <a:chExt cx="208" cy="248"/>
          </a:xfrm>
        </p:grpSpPr>
        <p:cxnSp>
          <p:nvCxnSpPr>
            <p:cNvPr id="219" name="Google Shape;219;p8"/>
            <p:cNvCxnSpPr/>
            <p:nvPr/>
          </p:nvCxnSpPr>
          <p:spPr>
            <a:xfrm>
              <a:off x="2237" y="2350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0" name="Google Shape;220;p8"/>
            <p:cNvCxnSpPr/>
            <p:nvPr/>
          </p:nvCxnSpPr>
          <p:spPr>
            <a:xfrm>
              <a:off x="2341" y="2226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21" name="Google Shape;221;p8"/>
          <p:cNvGrpSpPr/>
          <p:nvPr/>
        </p:nvGrpSpPr>
        <p:grpSpPr>
          <a:xfrm>
            <a:off x="6478588" y="3533775"/>
            <a:ext cx="330200" cy="393700"/>
            <a:chOff x="3121" y="2226"/>
            <a:chExt cx="208" cy="248"/>
          </a:xfrm>
        </p:grpSpPr>
        <p:cxnSp>
          <p:nvCxnSpPr>
            <p:cNvPr id="222" name="Google Shape;222;p8"/>
            <p:cNvCxnSpPr/>
            <p:nvPr/>
          </p:nvCxnSpPr>
          <p:spPr>
            <a:xfrm>
              <a:off x="3121" y="2350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3" name="Google Shape;223;p8"/>
            <p:cNvCxnSpPr/>
            <p:nvPr/>
          </p:nvCxnSpPr>
          <p:spPr>
            <a:xfrm>
              <a:off x="3225" y="2226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24" name="Google Shape;224;p8"/>
          <p:cNvGrpSpPr/>
          <p:nvPr/>
        </p:nvGrpSpPr>
        <p:grpSpPr>
          <a:xfrm>
            <a:off x="5842000" y="1928814"/>
            <a:ext cx="293688" cy="346075"/>
            <a:chOff x="2720" y="1215"/>
            <a:chExt cx="185" cy="218"/>
          </a:xfrm>
        </p:grpSpPr>
        <p:cxnSp>
          <p:nvCxnSpPr>
            <p:cNvPr id="225" name="Google Shape;225;p8"/>
            <p:cNvCxnSpPr/>
            <p:nvPr/>
          </p:nvCxnSpPr>
          <p:spPr>
            <a:xfrm>
              <a:off x="2720" y="1324"/>
              <a:ext cx="185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6" name="Google Shape;226;p8"/>
            <p:cNvCxnSpPr/>
            <p:nvPr/>
          </p:nvCxnSpPr>
          <p:spPr>
            <a:xfrm flipH="1">
              <a:off x="2811" y="1215"/>
              <a:ext cx="2" cy="21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27" name="Google Shape;227;p8"/>
          <p:cNvGrpSpPr/>
          <p:nvPr/>
        </p:nvGrpSpPr>
        <p:grpSpPr>
          <a:xfrm>
            <a:off x="6800850" y="2889251"/>
            <a:ext cx="293688" cy="347663"/>
            <a:chOff x="3324" y="1820"/>
            <a:chExt cx="185" cy="219"/>
          </a:xfrm>
        </p:grpSpPr>
        <p:cxnSp>
          <p:nvCxnSpPr>
            <p:cNvPr id="228" name="Google Shape;228;p8"/>
            <p:cNvCxnSpPr/>
            <p:nvPr/>
          </p:nvCxnSpPr>
          <p:spPr>
            <a:xfrm>
              <a:off x="3324" y="1930"/>
              <a:ext cx="185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29" name="Google Shape;229;p8"/>
            <p:cNvCxnSpPr/>
            <p:nvPr/>
          </p:nvCxnSpPr>
          <p:spPr>
            <a:xfrm flipH="1">
              <a:off x="3415" y="1820"/>
              <a:ext cx="2" cy="219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30" name="Google Shape;230;p8"/>
          <p:cNvGrpSpPr/>
          <p:nvPr/>
        </p:nvGrpSpPr>
        <p:grpSpPr>
          <a:xfrm>
            <a:off x="5842000" y="3938589"/>
            <a:ext cx="293688" cy="346075"/>
            <a:chOff x="2720" y="2481"/>
            <a:chExt cx="185" cy="218"/>
          </a:xfrm>
        </p:grpSpPr>
        <p:cxnSp>
          <p:nvCxnSpPr>
            <p:cNvPr id="231" name="Google Shape;231;p8"/>
            <p:cNvCxnSpPr/>
            <p:nvPr/>
          </p:nvCxnSpPr>
          <p:spPr>
            <a:xfrm>
              <a:off x="2720" y="2590"/>
              <a:ext cx="185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2" name="Google Shape;232;p8"/>
            <p:cNvCxnSpPr/>
            <p:nvPr/>
          </p:nvCxnSpPr>
          <p:spPr>
            <a:xfrm flipH="1">
              <a:off x="2811" y="2481"/>
              <a:ext cx="2" cy="21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33" name="Google Shape;233;p8"/>
          <p:cNvGrpSpPr/>
          <p:nvPr/>
        </p:nvGrpSpPr>
        <p:grpSpPr>
          <a:xfrm>
            <a:off x="4810125" y="2889251"/>
            <a:ext cx="293688" cy="347663"/>
            <a:chOff x="2070" y="1820"/>
            <a:chExt cx="185" cy="219"/>
          </a:xfrm>
        </p:grpSpPr>
        <p:cxnSp>
          <p:nvCxnSpPr>
            <p:cNvPr id="234" name="Google Shape;234;p8"/>
            <p:cNvCxnSpPr/>
            <p:nvPr/>
          </p:nvCxnSpPr>
          <p:spPr>
            <a:xfrm>
              <a:off x="2070" y="1930"/>
              <a:ext cx="185" cy="0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5" name="Google Shape;235;p8"/>
            <p:cNvCxnSpPr/>
            <p:nvPr/>
          </p:nvCxnSpPr>
          <p:spPr>
            <a:xfrm flipH="1">
              <a:off x="2161" y="1820"/>
              <a:ext cx="2" cy="219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36" name="Google Shape;236;p8"/>
          <p:cNvGrpSpPr/>
          <p:nvPr/>
        </p:nvGrpSpPr>
        <p:grpSpPr>
          <a:xfrm>
            <a:off x="6596063" y="2786064"/>
            <a:ext cx="989012" cy="1571625"/>
            <a:chOff x="3195" y="1755"/>
            <a:chExt cx="623" cy="990"/>
          </a:xfrm>
        </p:grpSpPr>
        <p:cxnSp>
          <p:nvCxnSpPr>
            <p:cNvPr id="237" name="Google Shape;237;p8"/>
            <p:cNvCxnSpPr/>
            <p:nvPr/>
          </p:nvCxnSpPr>
          <p:spPr>
            <a:xfrm>
              <a:off x="3195" y="1755"/>
              <a:ext cx="449" cy="0"/>
            </a:xfrm>
            <a:prstGeom prst="straightConnector1">
              <a:avLst/>
            </a:pr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3645" y="1756"/>
              <a:ext cx="0" cy="808"/>
            </a:xfrm>
            <a:prstGeom prst="straightConnector1">
              <a:avLst/>
            </a:pr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239" name="Google Shape;239;p8"/>
            <p:cNvGrpSpPr/>
            <p:nvPr/>
          </p:nvGrpSpPr>
          <p:grpSpPr>
            <a:xfrm>
              <a:off x="3420" y="2565"/>
              <a:ext cx="398" cy="180"/>
              <a:chOff x="3420" y="2565"/>
              <a:chExt cx="398" cy="180"/>
            </a:xfrm>
          </p:grpSpPr>
          <p:cxnSp>
            <p:nvCxnSpPr>
              <p:cNvPr id="240" name="Google Shape;240;p8"/>
              <p:cNvCxnSpPr/>
              <p:nvPr/>
            </p:nvCxnSpPr>
            <p:spPr>
              <a:xfrm>
                <a:off x="3420" y="2565"/>
                <a:ext cx="398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41" name="Google Shape;241;p8"/>
              <p:cNvCxnSpPr/>
              <p:nvPr/>
            </p:nvCxnSpPr>
            <p:spPr>
              <a:xfrm>
                <a:off x="3511" y="2656"/>
                <a:ext cx="236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>
                <a:off x="3606" y="2745"/>
                <a:ext cx="94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243" name="Google Shape;243;p8"/>
          <p:cNvSpPr/>
          <p:nvPr/>
        </p:nvSpPr>
        <p:spPr>
          <a:xfrm>
            <a:off x="2058989" y="5084763"/>
            <a:ext cx="8074025" cy="114095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None/>
            </a:pPr>
            <a:r>
              <a:rPr b="1" i="1" lang="pt-BR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Elétrons livres em excesso no corpo descem para a Terra.</a:t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5953126" y="2357438"/>
            <a:ext cx="1857375" cy="3143250"/>
          </a:xfrm>
          <a:custGeom>
            <a:rect b="b" l="l" r="r" t="t"/>
            <a:pathLst>
              <a:path extrusionOk="0" h="3143250" w="1857375">
                <a:moveTo>
                  <a:pt x="928689" y="0"/>
                </a:moveTo>
                <a:lnTo>
                  <a:pt x="928688" y="0"/>
                </a:lnTo>
                <a:cubicBezTo>
                  <a:pt x="1441588" y="1"/>
                  <a:pt x="1857375" y="703641"/>
                  <a:pt x="1857375" y="1571625"/>
                </a:cubicBezTo>
                <a:cubicBezTo>
                  <a:pt x="1857375" y="1571625"/>
                  <a:pt x="1857374" y="1571626"/>
                  <a:pt x="1857374" y="1571627"/>
                </a:cubicBezTo>
                <a:lnTo>
                  <a:pt x="928688" y="1571625"/>
                </a:lnTo>
                <a:close/>
              </a:path>
              <a:path extrusionOk="0" fill="none" h="3143250" w="1857375">
                <a:moveTo>
                  <a:pt x="928689" y="0"/>
                </a:moveTo>
                <a:lnTo>
                  <a:pt x="928688" y="0"/>
                </a:lnTo>
                <a:cubicBezTo>
                  <a:pt x="1441588" y="1"/>
                  <a:pt x="1857375" y="703641"/>
                  <a:pt x="1857375" y="1571625"/>
                </a:cubicBezTo>
                <a:cubicBezTo>
                  <a:pt x="1857375" y="1571625"/>
                  <a:pt x="1857374" y="1571626"/>
                  <a:pt x="1857374" y="1571627"/>
                </a:cubicBezTo>
              </a:path>
            </a:pathLst>
          </a:custGeom>
          <a:noFill/>
          <a:ln cap="sq" cmpd="sng" w="38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2058989" y="5218113"/>
            <a:ext cx="8074025" cy="114095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None/>
            </a:pPr>
            <a:r>
              <a:rPr b="1" i="1" lang="pt-BR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Elétrons livres da Terra sobem para o corpo para torná-lo neutro.</a:t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1847528" y="1124744"/>
            <a:ext cx="2529003" cy="61773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</a:pPr>
            <a:r>
              <a:rPr b="1" lang="pt-BR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Ligação Terra</a:t>
            </a:r>
            <a:endParaRPr/>
          </a:p>
        </p:txBody>
      </p:sp>
      <p:sp>
        <p:nvSpPr>
          <p:cNvPr id="247" name="Google Shape;247;p8"/>
          <p:cNvSpPr txBox="1"/>
          <p:nvPr/>
        </p:nvSpPr>
        <p:spPr>
          <a:xfrm>
            <a:off x="5111625" y="4536588"/>
            <a:ext cx="168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  próprio autor.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9"/>
          <p:cNvGrpSpPr/>
          <p:nvPr/>
        </p:nvGrpSpPr>
        <p:grpSpPr>
          <a:xfrm>
            <a:off x="6953251" y="2357439"/>
            <a:ext cx="1712913" cy="1570037"/>
            <a:chOff x="3420" y="1485"/>
            <a:chExt cx="1079" cy="989"/>
          </a:xfrm>
        </p:grpSpPr>
        <p:grpSp>
          <p:nvGrpSpPr>
            <p:cNvPr id="255" name="Google Shape;255;p9"/>
            <p:cNvGrpSpPr/>
            <p:nvPr/>
          </p:nvGrpSpPr>
          <p:grpSpPr>
            <a:xfrm>
              <a:off x="3600" y="1575"/>
              <a:ext cx="719" cy="899"/>
              <a:chOff x="3600" y="1575"/>
              <a:chExt cx="719" cy="899"/>
            </a:xfrm>
          </p:grpSpPr>
          <p:sp>
            <p:nvSpPr>
              <p:cNvPr id="256" name="Google Shape;256;p9"/>
              <p:cNvSpPr/>
              <p:nvPr/>
            </p:nvSpPr>
            <p:spPr>
              <a:xfrm>
                <a:off x="3690" y="1575"/>
                <a:ext cx="539" cy="539"/>
              </a:xfrm>
              <a:prstGeom prst="ellipse">
                <a:avLst/>
              </a:prstGeom>
              <a:solidFill>
                <a:srgbClr val="FF0000"/>
              </a:solidFill>
              <a:ln cap="sq" cmpd="sng" w="255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9"/>
              <p:cNvSpPr/>
              <p:nvPr/>
            </p:nvSpPr>
            <p:spPr>
              <a:xfrm>
                <a:off x="3600" y="2295"/>
                <a:ext cx="719" cy="179"/>
              </a:xfrm>
              <a:prstGeom prst="ellipse">
                <a:avLst/>
              </a:prstGeom>
              <a:solidFill>
                <a:srgbClr val="FF0000"/>
              </a:solidFill>
              <a:ln cap="sq" cmpd="sng" w="255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9"/>
              <p:cNvSpPr/>
              <p:nvPr/>
            </p:nvSpPr>
            <p:spPr>
              <a:xfrm>
                <a:off x="3870" y="1890"/>
                <a:ext cx="179" cy="494"/>
              </a:xfrm>
              <a:prstGeom prst="flowChartMagneticDisk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9"/>
            <p:cNvGrpSpPr/>
            <p:nvPr/>
          </p:nvGrpSpPr>
          <p:grpSpPr>
            <a:xfrm>
              <a:off x="3420" y="1485"/>
              <a:ext cx="1079" cy="584"/>
              <a:chOff x="3420" y="1485"/>
              <a:chExt cx="1079" cy="584"/>
            </a:xfrm>
          </p:grpSpPr>
          <p:cxnSp>
            <p:nvCxnSpPr>
              <p:cNvPr id="260" name="Google Shape;260;p9"/>
              <p:cNvCxnSpPr/>
              <p:nvPr/>
            </p:nvCxnSpPr>
            <p:spPr>
              <a:xfrm>
                <a:off x="3841" y="1485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4201" y="1618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4291" y="1843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4201" y="2068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3510" y="1618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3420" y="1843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3481" y="2068"/>
                <a:ext cx="208" cy="1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67" name="Google Shape;267;p9"/>
          <p:cNvGrpSpPr/>
          <p:nvPr/>
        </p:nvGrpSpPr>
        <p:grpSpPr>
          <a:xfrm>
            <a:off x="2809876" y="2428875"/>
            <a:ext cx="1382713" cy="2427288"/>
            <a:chOff x="810" y="1530"/>
            <a:chExt cx="871" cy="1529"/>
          </a:xfrm>
        </p:grpSpPr>
        <p:grpSp>
          <p:nvGrpSpPr>
            <p:cNvPr id="268" name="Google Shape;268;p9"/>
            <p:cNvGrpSpPr/>
            <p:nvPr/>
          </p:nvGrpSpPr>
          <p:grpSpPr>
            <a:xfrm>
              <a:off x="945" y="2075"/>
              <a:ext cx="736" cy="984"/>
              <a:chOff x="945" y="2075"/>
              <a:chExt cx="736" cy="984"/>
            </a:xfrm>
          </p:grpSpPr>
          <p:sp>
            <p:nvSpPr>
              <p:cNvPr id="269" name="Google Shape;269;p9"/>
              <p:cNvSpPr/>
              <p:nvPr/>
            </p:nvSpPr>
            <p:spPr>
              <a:xfrm>
                <a:off x="1093" y="2075"/>
                <a:ext cx="89" cy="944"/>
              </a:xfrm>
              <a:prstGeom prst="flowChartMagneticDisk">
                <a:avLst/>
              </a:prstGeom>
              <a:solidFill>
                <a:srgbClr val="95B3D7"/>
              </a:solidFill>
              <a:ln cap="sq" cmpd="sng" w="25550">
                <a:solidFill>
                  <a:srgbClr val="95B3D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70" name="Google Shape;270;p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45" y="2345"/>
                <a:ext cx="736" cy="71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71" name="Google Shape;271;p9"/>
              <p:cNvSpPr/>
              <p:nvPr/>
            </p:nvSpPr>
            <p:spPr>
              <a:xfrm>
                <a:off x="1093" y="2345"/>
                <a:ext cx="89" cy="275"/>
              </a:xfrm>
              <a:prstGeom prst="flowChartMagneticDisk">
                <a:avLst/>
              </a:prstGeom>
              <a:solidFill>
                <a:srgbClr val="95B3D7"/>
              </a:solidFill>
              <a:ln cap="sq" cmpd="sng" w="25550">
                <a:solidFill>
                  <a:srgbClr val="95B3D7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9"/>
            <p:cNvSpPr/>
            <p:nvPr/>
          </p:nvSpPr>
          <p:spPr>
            <a:xfrm>
              <a:off x="810" y="1530"/>
              <a:ext cx="629" cy="62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3" name="Google Shape;273;p9"/>
          <p:cNvCxnSpPr/>
          <p:nvPr/>
        </p:nvCxnSpPr>
        <p:spPr>
          <a:xfrm>
            <a:off x="4906964" y="2357439"/>
            <a:ext cx="331787" cy="3175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4" name="Google Shape;274;p9"/>
          <p:cNvCxnSpPr/>
          <p:nvPr/>
        </p:nvCxnSpPr>
        <p:spPr>
          <a:xfrm>
            <a:off x="4667250" y="2714626"/>
            <a:ext cx="331788" cy="3175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5" name="Google Shape;275;p9"/>
          <p:cNvCxnSpPr/>
          <p:nvPr/>
        </p:nvCxnSpPr>
        <p:spPr>
          <a:xfrm>
            <a:off x="4595814" y="3143251"/>
            <a:ext cx="331787" cy="3175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276" name="Google Shape;276;p9"/>
          <p:cNvCxnSpPr/>
          <p:nvPr/>
        </p:nvCxnSpPr>
        <p:spPr>
          <a:xfrm>
            <a:off x="4881564" y="3568701"/>
            <a:ext cx="331787" cy="3175"/>
          </a:xfrm>
          <a:prstGeom prst="straightConnector1">
            <a:avLst/>
          </a:prstGeom>
          <a:noFill/>
          <a:ln cap="sq" cmpd="sng" w="2555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277" name="Google Shape;277;p9"/>
          <p:cNvGrpSpPr/>
          <p:nvPr/>
        </p:nvGrpSpPr>
        <p:grpSpPr>
          <a:xfrm>
            <a:off x="5810250" y="2143125"/>
            <a:ext cx="330200" cy="393700"/>
            <a:chOff x="2700" y="1350"/>
            <a:chExt cx="208" cy="248"/>
          </a:xfrm>
        </p:grpSpPr>
        <p:cxnSp>
          <p:nvCxnSpPr>
            <p:cNvPr id="278" name="Google Shape;278;p9"/>
            <p:cNvCxnSpPr/>
            <p:nvPr/>
          </p:nvCxnSpPr>
          <p:spPr>
            <a:xfrm>
              <a:off x="2700" y="1474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79" name="Google Shape;279;p9"/>
            <p:cNvCxnSpPr/>
            <p:nvPr/>
          </p:nvCxnSpPr>
          <p:spPr>
            <a:xfrm>
              <a:off x="2804" y="1350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80" name="Google Shape;280;p9"/>
          <p:cNvGrpSpPr/>
          <p:nvPr/>
        </p:nvGrpSpPr>
        <p:grpSpPr>
          <a:xfrm>
            <a:off x="6167438" y="2500313"/>
            <a:ext cx="330200" cy="393700"/>
            <a:chOff x="2925" y="1575"/>
            <a:chExt cx="208" cy="248"/>
          </a:xfrm>
        </p:grpSpPr>
        <p:cxnSp>
          <p:nvCxnSpPr>
            <p:cNvPr id="281" name="Google Shape;281;p9"/>
            <p:cNvCxnSpPr/>
            <p:nvPr/>
          </p:nvCxnSpPr>
          <p:spPr>
            <a:xfrm>
              <a:off x="2925" y="1699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2" name="Google Shape;282;p9"/>
            <p:cNvCxnSpPr/>
            <p:nvPr/>
          </p:nvCxnSpPr>
          <p:spPr>
            <a:xfrm>
              <a:off x="3029" y="1575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83" name="Google Shape;283;p9"/>
          <p:cNvGrpSpPr/>
          <p:nvPr/>
        </p:nvGrpSpPr>
        <p:grpSpPr>
          <a:xfrm>
            <a:off x="6105525" y="3071813"/>
            <a:ext cx="330200" cy="393700"/>
            <a:chOff x="2886" y="1935"/>
            <a:chExt cx="208" cy="248"/>
          </a:xfrm>
        </p:grpSpPr>
        <p:cxnSp>
          <p:nvCxnSpPr>
            <p:cNvPr id="284" name="Google Shape;284;p9"/>
            <p:cNvCxnSpPr/>
            <p:nvPr/>
          </p:nvCxnSpPr>
          <p:spPr>
            <a:xfrm>
              <a:off x="2886" y="2059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5" name="Google Shape;285;p9"/>
            <p:cNvCxnSpPr/>
            <p:nvPr/>
          </p:nvCxnSpPr>
          <p:spPr>
            <a:xfrm>
              <a:off x="2990" y="1935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86" name="Google Shape;286;p9"/>
          <p:cNvGrpSpPr/>
          <p:nvPr/>
        </p:nvGrpSpPr>
        <p:grpSpPr>
          <a:xfrm>
            <a:off x="5835650" y="3429000"/>
            <a:ext cx="330200" cy="393700"/>
            <a:chOff x="2716" y="2160"/>
            <a:chExt cx="208" cy="248"/>
          </a:xfrm>
        </p:grpSpPr>
        <p:cxnSp>
          <p:nvCxnSpPr>
            <p:cNvPr id="287" name="Google Shape;287;p9"/>
            <p:cNvCxnSpPr/>
            <p:nvPr/>
          </p:nvCxnSpPr>
          <p:spPr>
            <a:xfrm>
              <a:off x="2716" y="2293"/>
              <a:ext cx="208" cy="1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88" name="Google Shape;288;p9"/>
            <p:cNvCxnSpPr/>
            <p:nvPr/>
          </p:nvCxnSpPr>
          <p:spPr>
            <a:xfrm>
              <a:off x="2820" y="2160"/>
              <a:ext cx="0" cy="248"/>
            </a:xfrm>
            <a:prstGeom prst="straightConnector1">
              <a:avLst/>
            </a:prstGeom>
            <a:noFill/>
            <a:ln cap="sq" cmpd="sng" w="25550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grpSp>
        <p:nvGrpSpPr>
          <p:cNvPr id="289" name="Google Shape;289;p9"/>
          <p:cNvGrpSpPr/>
          <p:nvPr/>
        </p:nvGrpSpPr>
        <p:grpSpPr>
          <a:xfrm>
            <a:off x="4024314" y="2928939"/>
            <a:ext cx="1069975" cy="1571625"/>
            <a:chOff x="1575" y="1845"/>
            <a:chExt cx="674" cy="990"/>
          </a:xfrm>
        </p:grpSpPr>
        <p:cxnSp>
          <p:nvCxnSpPr>
            <p:cNvPr id="290" name="Google Shape;290;p9"/>
            <p:cNvCxnSpPr/>
            <p:nvPr/>
          </p:nvCxnSpPr>
          <p:spPr>
            <a:xfrm>
              <a:off x="1800" y="1845"/>
              <a:ext cx="449" cy="0"/>
            </a:xfrm>
            <a:prstGeom prst="straightConnector1">
              <a:avLst/>
            </a:pr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91" name="Google Shape;291;p9"/>
            <p:cNvCxnSpPr/>
            <p:nvPr/>
          </p:nvCxnSpPr>
          <p:spPr>
            <a:xfrm>
              <a:off x="1800" y="1846"/>
              <a:ext cx="0" cy="808"/>
            </a:xfrm>
            <a:prstGeom prst="straightConnector1">
              <a:avLst/>
            </a:prstGeom>
            <a:noFill/>
            <a:ln cap="sq" cmpd="sng" w="25550">
              <a:solidFill>
                <a:srgbClr val="FFFF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292" name="Google Shape;292;p9"/>
            <p:cNvGrpSpPr/>
            <p:nvPr/>
          </p:nvGrpSpPr>
          <p:grpSpPr>
            <a:xfrm>
              <a:off x="1575" y="2655"/>
              <a:ext cx="398" cy="180"/>
              <a:chOff x="1575" y="2655"/>
              <a:chExt cx="398" cy="180"/>
            </a:xfrm>
          </p:grpSpPr>
          <p:cxnSp>
            <p:nvCxnSpPr>
              <p:cNvPr id="293" name="Google Shape;293;p9"/>
              <p:cNvCxnSpPr/>
              <p:nvPr/>
            </p:nvCxnSpPr>
            <p:spPr>
              <a:xfrm>
                <a:off x="1575" y="2655"/>
                <a:ext cx="398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4" name="Google Shape;294;p9"/>
              <p:cNvCxnSpPr/>
              <p:nvPr/>
            </p:nvCxnSpPr>
            <p:spPr>
              <a:xfrm>
                <a:off x="1666" y="2746"/>
                <a:ext cx="236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95" name="Google Shape;295;p9"/>
              <p:cNvCxnSpPr/>
              <p:nvPr/>
            </p:nvCxnSpPr>
            <p:spPr>
              <a:xfrm>
                <a:off x="1761" y="2835"/>
                <a:ext cx="94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FFFF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296" name="Google Shape;296;p9"/>
          <p:cNvSpPr/>
          <p:nvPr/>
        </p:nvSpPr>
        <p:spPr>
          <a:xfrm>
            <a:off x="3810000" y="2571750"/>
            <a:ext cx="1214438" cy="2357438"/>
          </a:xfrm>
          <a:custGeom>
            <a:rect b="b" l="l" r="r" t="t"/>
            <a:pathLst>
              <a:path extrusionOk="0" h="2357438" w="1214438">
                <a:moveTo>
                  <a:pt x="11922" y="1411150"/>
                </a:moveTo>
                <a:lnTo>
                  <a:pt x="11922" y="1411149"/>
                </a:lnTo>
                <a:cubicBezTo>
                  <a:pt x="3993" y="1334630"/>
                  <a:pt x="0" y="1256771"/>
                  <a:pt x="0" y="1178719"/>
                </a:cubicBezTo>
                <a:cubicBezTo>
                  <a:pt x="0" y="527730"/>
                  <a:pt x="271861" y="0"/>
                  <a:pt x="607219" y="0"/>
                </a:cubicBezTo>
                <a:cubicBezTo>
                  <a:pt x="610324" y="0"/>
                  <a:pt x="613429" y="46"/>
                  <a:pt x="616534" y="138"/>
                </a:cubicBezTo>
                <a:lnTo>
                  <a:pt x="607219" y="1178719"/>
                </a:lnTo>
                <a:close/>
              </a:path>
              <a:path extrusionOk="0" fill="none" h="2357438" w="1214438">
                <a:moveTo>
                  <a:pt x="11922" y="1411150"/>
                </a:moveTo>
                <a:lnTo>
                  <a:pt x="11922" y="1411149"/>
                </a:lnTo>
                <a:cubicBezTo>
                  <a:pt x="3993" y="1334630"/>
                  <a:pt x="0" y="1256771"/>
                  <a:pt x="0" y="1178719"/>
                </a:cubicBezTo>
                <a:cubicBezTo>
                  <a:pt x="0" y="527730"/>
                  <a:pt x="271861" y="0"/>
                  <a:pt x="607219" y="0"/>
                </a:cubicBezTo>
                <a:cubicBezTo>
                  <a:pt x="610324" y="0"/>
                  <a:pt x="613429" y="46"/>
                  <a:pt x="616534" y="138"/>
                </a:cubicBezTo>
              </a:path>
            </a:pathLst>
          </a:custGeom>
          <a:noFill/>
          <a:ln cap="sq" cmpd="sng" w="381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6875" y="3752850"/>
            <a:ext cx="571500" cy="533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8" name="Google Shape;298;p9"/>
          <p:cNvGrpSpPr/>
          <p:nvPr/>
        </p:nvGrpSpPr>
        <p:grpSpPr>
          <a:xfrm>
            <a:off x="4872039" y="2295526"/>
            <a:ext cx="1436687" cy="1274763"/>
            <a:chOff x="2109" y="1446"/>
            <a:chExt cx="905" cy="803"/>
          </a:xfrm>
        </p:grpSpPr>
        <p:grpSp>
          <p:nvGrpSpPr>
            <p:cNvPr id="299" name="Google Shape;299;p9"/>
            <p:cNvGrpSpPr/>
            <p:nvPr/>
          </p:nvGrpSpPr>
          <p:grpSpPr>
            <a:xfrm>
              <a:off x="2109" y="1452"/>
              <a:ext cx="185" cy="218"/>
              <a:chOff x="2109" y="1452"/>
              <a:chExt cx="185" cy="218"/>
            </a:xfrm>
          </p:grpSpPr>
          <p:cxnSp>
            <p:nvCxnSpPr>
              <p:cNvPr id="300" name="Google Shape;300;p9"/>
              <p:cNvCxnSpPr/>
              <p:nvPr/>
            </p:nvCxnSpPr>
            <p:spPr>
              <a:xfrm>
                <a:off x="2109" y="1561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01" name="Google Shape;301;p9"/>
              <p:cNvCxnSpPr/>
              <p:nvPr/>
            </p:nvCxnSpPr>
            <p:spPr>
              <a:xfrm flipH="1">
                <a:off x="2200" y="1452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02" name="Google Shape;302;p9"/>
            <p:cNvGrpSpPr/>
            <p:nvPr/>
          </p:nvGrpSpPr>
          <p:grpSpPr>
            <a:xfrm>
              <a:off x="2829" y="1446"/>
              <a:ext cx="185" cy="218"/>
              <a:chOff x="2829" y="1446"/>
              <a:chExt cx="185" cy="218"/>
            </a:xfrm>
          </p:grpSpPr>
          <p:cxnSp>
            <p:nvCxnSpPr>
              <p:cNvPr id="303" name="Google Shape;303;p9"/>
              <p:cNvCxnSpPr/>
              <p:nvPr/>
            </p:nvCxnSpPr>
            <p:spPr>
              <a:xfrm>
                <a:off x="2829" y="1555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04" name="Google Shape;304;p9"/>
              <p:cNvCxnSpPr/>
              <p:nvPr/>
            </p:nvCxnSpPr>
            <p:spPr>
              <a:xfrm flipH="1">
                <a:off x="2920" y="1446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05" name="Google Shape;305;p9"/>
            <p:cNvGrpSpPr/>
            <p:nvPr/>
          </p:nvGrpSpPr>
          <p:grpSpPr>
            <a:xfrm>
              <a:off x="2829" y="2031"/>
              <a:ext cx="185" cy="218"/>
              <a:chOff x="2829" y="2031"/>
              <a:chExt cx="185" cy="218"/>
            </a:xfrm>
          </p:grpSpPr>
          <p:cxnSp>
            <p:nvCxnSpPr>
              <p:cNvPr id="306" name="Google Shape;306;p9"/>
              <p:cNvCxnSpPr/>
              <p:nvPr/>
            </p:nvCxnSpPr>
            <p:spPr>
              <a:xfrm>
                <a:off x="2829" y="2140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07" name="Google Shape;307;p9"/>
              <p:cNvCxnSpPr/>
              <p:nvPr/>
            </p:nvCxnSpPr>
            <p:spPr>
              <a:xfrm flipH="1">
                <a:off x="2920" y="2031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08" name="Google Shape;308;p9"/>
            <p:cNvGrpSpPr/>
            <p:nvPr/>
          </p:nvGrpSpPr>
          <p:grpSpPr>
            <a:xfrm>
              <a:off x="2109" y="1986"/>
              <a:ext cx="185" cy="218"/>
              <a:chOff x="2109" y="1986"/>
              <a:chExt cx="185" cy="218"/>
            </a:xfrm>
          </p:grpSpPr>
          <p:cxnSp>
            <p:nvCxnSpPr>
              <p:cNvPr id="309" name="Google Shape;309;p9"/>
              <p:cNvCxnSpPr/>
              <p:nvPr/>
            </p:nvCxnSpPr>
            <p:spPr>
              <a:xfrm>
                <a:off x="2109" y="2095"/>
                <a:ext cx="185" cy="0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0" name="Google Shape;310;p9"/>
              <p:cNvCxnSpPr/>
              <p:nvPr/>
            </p:nvCxnSpPr>
            <p:spPr>
              <a:xfrm flipH="1">
                <a:off x="2200" y="1986"/>
                <a:ext cx="2" cy="218"/>
              </a:xfrm>
              <a:prstGeom prst="straightConnector1">
                <a:avLst/>
              </a:prstGeom>
              <a:noFill/>
              <a:ln cap="sq" cmpd="sng" w="25550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311" name="Google Shape;311;p9"/>
          <p:cNvSpPr/>
          <p:nvPr/>
        </p:nvSpPr>
        <p:spPr>
          <a:xfrm>
            <a:off x="1733551" y="1205414"/>
            <a:ext cx="5382733" cy="61773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2.3 – Eletrização por Indução</a:t>
            </a:r>
            <a:endParaRPr/>
          </a:p>
        </p:txBody>
      </p:sp>
      <p:cxnSp>
        <p:nvCxnSpPr>
          <p:cNvPr id="312" name="Google Shape;312;p9"/>
          <p:cNvCxnSpPr/>
          <p:nvPr/>
        </p:nvCxnSpPr>
        <p:spPr>
          <a:xfrm>
            <a:off x="4381500" y="3644900"/>
            <a:ext cx="1588" cy="141288"/>
          </a:xfrm>
          <a:prstGeom prst="straightConnector1">
            <a:avLst/>
          </a:prstGeom>
          <a:noFill/>
          <a:ln cap="sq" cmpd="sng" w="2555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313" name="Google Shape;313;p9"/>
          <p:cNvSpPr/>
          <p:nvPr/>
        </p:nvSpPr>
        <p:spPr>
          <a:xfrm>
            <a:off x="6815138" y="4000501"/>
            <a:ext cx="1455312" cy="58695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Indutor</a:t>
            </a:r>
            <a:endParaRPr/>
          </a:p>
        </p:txBody>
      </p:sp>
      <p:sp>
        <p:nvSpPr>
          <p:cNvPr id="314" name="Google Shape;314;p9"/>
          <p:cNvSpPr/>
          <p:nvPr/>
        </p:nvSpPr>
        <p:spPr>
          <a:xfrm>
            <a:off x="4565650" y="4929189"/>
            <a:ext cx="1654918" cy="58695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399736"/>
                </a:solidFill>
                <a:latin typeface="Calibri"/>
                <a:ea typeface="Calibri"/>
                <a:cs typeface="Calibri"/>
                <a:sym typeface="Calibri"/>
              </a:rPr>
              <a:t>Induzido</a:t>
            </a:r>
            <a:endParaRPr/>
          </a:p>
        </p:txBody>
      </p:sp>
      <p:sp>
        <p:nvSpPr>
          <p:cNvPr id="315" name="Google Shape;315;p9"/>
          <p:cNvSpPr txBox="1"/>
          <p:nvPr/>
        </p:nvSpPr>
        <p:spPr>
          <a:xfrm>
            <a:off x="4536613" y="5606375"/>
            <a:ext cx="171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  próprio autor.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1">
  <a:themeElements>
    <a:clrScheme name="Facetado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2014-03-10T17:57:27Z</dcterms:created>
  <dc:creator>Tatiana</dc:creator>
</cp:coreProperties>
</file>