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4.xml"/>
  <Override ContentType="application/vnd.openxmlformats-officedocument.drawingml.chart+xml" PartName="/ppt/charts/chart1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</p:sldIdLst>
  <p:sldSz cy="6858000" cx="12192000"/>
  <p:notesSz cx="6796075" cy="9928225"/>
  <p:embeddedFontLst>
    <p:embeddedFont>
      <p:font typeface="Open Sans"/>
      <p:regular r:id="rId53"/>
      <p:bold r:id="rId54"/>
      <p:italic r:id="rId55"/>
      <p:boldItalic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57" roundtripDataSignature="AMtx7mjuYdNvzxH07Z94IX3T2vlMR/3B2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1046A39-4D59-48E0-9D57-52C8EA3D4F80}">
  <a:tblStyle styleId="{D1046A39-4D59-48E0-9D57-52C8EA3D4F80}" styleName="Table_0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EF4E7"/>
          </a:solidFill>
        </a:fill>
      </a:tcStyle>
    </a:wholeTbl>
    <a:band1H>
      <a:tcTxStyle/>
      <a:tcStyle>
        <a:fill>
          <a:solidFill>
            <a:srgbClr val="DBE9CB"/>
          </a:solidFill>
        </a:fill>
      </a:tcStyle>
    </a:band1H>
    <a:band2H>
      <a:tcTxStyle/>
    </a:band2H>
    <a:band1V>
      <a:tcTxStyle/>
      <a:tcStyle>
        <a:fill>
          <a:solidFill>
            <a:srgbClr val="DBE9CB"/>
          </a:solidFill>
        </a:fill>
      </a:tcStyle>
    </a:band1V>
    <a:band2V>
      <a:tcTxStyle/>
    </a:band2V>
    <a:la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A26BD753-DA7A-46F2-8E13-276E90115FD5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font" Target="fonts/OpenSans-regular.fntdata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font" Target="fonts/OpenSans-italic.fntdata"/><Relationship Id="rId10" Type="http://schemas.openxmlformats.org/officeDocument/2006/relationships/slide" Target="slides/slide5.xml"/><Relationship Id="rId54" Type="http://schemas.openxmlformats.org/officeDocument/2006/relationships/font" Target="fonts/OpenSans-bold.fntdata"/><Relationship Id="rId13" Type="http://schemas.openxmlformats.org/officeDocument/2006/relationships/slide" Target="slides/slide8.xml"/><Relationship Id="rId57" Type="http://customschemas.google.com/relationships/presentationmetadata" Target="metadata"/><Relationship Id="rId12" Type="http://schemas.openxmlformats.org/officeDocument/2006/relationships/slide" Target="slides/slide7.xml"/><Relationship Id="rId56" Type="http://schemas.openxmlformats.org/officeDocument/2006/relationships/font" Target="fonts/OpenSans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7993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FD-4CE2-8EAA-7CA7B69F5A83}"/>
              </c:ext>
            </c:extLst>
          </c:dPt>
          <c:dPt>
            <c:idx val="1"/>
            <c:bubble3D val="0"/>
            <c:spPr>
              <a:solidFill>
                <a:srgbClr val="2FAC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FD-4CE2-8EAA-7CA7B69F5A83}"/>
              </c:ext>
            </c:extLst>
          </c:dPt>
          <c:dPt>
            <c:idx val="2"/>
            <c:bubble3D val="0"/>
            <c:spPr>
              <a:solidFill>
                <a:srgbClr val="94C11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DFD-4CE2-8EAA-7CA7B69F5A83}"/>
              </c:ext>
            </c:extLst>
          </c:dPt>
          <c:dPt>
            <c:idx val="3"/>
            <c:bubble3D val="0"/>
            <c:spPr>
              <a:solidFill>
                <a:srgbClr val="07663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DFD-4CE2-8EAA-7CA7B69F5A83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DFD-4CE2-8EAA-7CA7B69F5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7342476918218295"/>
          <c:y val="0.52356560603072699"/>
          <c:w val="0.19732620036169701"/>
          <c:h val="0.406828482557590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7993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FD-4CE2-8EAA-7CA7B69F5A83}"/>
              </c:ext>
            </c:extLst>
          </c:dPt>
          <c:dPt>
            <c:idx val="1"/>
            <c:bubble3D val="0"/>
            <c:spPr>
              <a:solidFill>
                <a:srgbClr val="2FAC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FD-4CE2-8EAA-7CA7B69F5A83}"/>
              </c:ext>
            </c:extLst>
          </c:dPt>
          <c:dPt>
            <c:idx val="2"/>
            <c:bubble3D val="0"/>
            <c:spPr>
              <a:solidFill>
                <a:srgbClr val="94C11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DFD-4CE2-8EAA-7CA7B69F5A83}"/>
              </c:ext>
            </c:extLst>
          </c:dPt>
          <c:dPt>
            <c:idx val="3"/>
            <c:bubble3D val="0"/>
            <c:spPr>
              <a:solidFill>
                <a:srgbClr val="07663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DFD-4CE2-8EAA-7CA7B69F5A83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DFD-4CE2-8EAA-7CA7B69F5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7342476918218295"/>
          <c:y val="0.52356560603072699"/>
          <c:w val="0.19732620036169701"/>
          <c:h val="0.406828482557590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79936">
                <a:alpha val="70000"/>
              </a:srgb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02-4E71-8A2F-C9AA3344F9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76639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502-4E71-8A2F-C9AA3344F9C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94C11F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502-4E71-8A2F-C9AA3344F9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1944992"/>
        <c:axId val="1075726000"/>
      </c:barChart>
      <c:catAx>
        <c:axId val="1041944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75726000"/>
        <c:crosses val="autoZero"/>
        <c:auto val="1"/>
        <c:lblAlgn val="ctr"/>
        <c:lblOffset val="100"/>
        <c:noMultiLvlLbl val="0"/>
      </c:catAx>
      <c:valAx>
        <c:axId val="1075726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19449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79936">
                <a:alpha val="70000"/>
              </a:srgb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02-4E71-8A2F-C9AA3344F9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76639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502-4E71-8A2F-C9AA3344F9C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94C11F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502-4E71-8A2F-C9AA3344F9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5728176"/>
        <c:axId val="1075730352"/>
      </c:barChart>
      <c:catAx>
        <c:axId val="1075728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75730352"/>
        <c:crosses val="autoZero"/>
        <c:auto val="1"/>
        <c:lblAlgn val="ctr"/>
        <c:lblOffset val="100"/>
        <c:noMultiLvlLbl val="0"/>
      </c:catAx>
      <c:valAx>
        <c:axId val="1075730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757281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 txBox="1"/>
          <p:nvPr>
            <p:ph idx="3"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Google Shape;6;n"/>
          <p:cNvSpPr txBox="1"/>
          <p:nvPr>
            <p:ph idx="10"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/>
          <p:nvPr/>
        </p:nvSpPr>
        <p:spPr>
          <a:xfrm>
            <a:off x="3884760" y="8685360"/>
            <a:ext cx="2965320" cy="45072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pt-BR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0:notes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pt-BR" sz="12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0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4" name="Google Shape;154;p10:notes"/>
          <p:cNvSpPr txBox="1"/>
          <p:nvPr>
            <p:ph idx="1" type="body"/>
          </p:nvPr>
        </p:nvSpPr>
        <p:spPr>
          <a:xfrm>
            <a:off x="685800" y="4343400"/>
            <a:ext cx="5484600" cy="411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0:notes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pt-BR" sz="1200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1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2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:notes"/>
          <p:cNvSpPr/>
          <p:nvPr/>
        </p:nvSpPr>
        <p:spPr>
          <a:xfrm>
            <a:off x="3884760" y="8685360"/>
            <a:ext cx="2965320" cy="45072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pt-BR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3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0" name="Google Shape;190;p13:notes"/>
          <p:cNvSpPr txBox="1"/>
          <p:nvPr>
            <p:ph idx="1" type="body"/>
          </p:nvPr>
        </p:nvSpPr>
        <p:spPr>
          <a:xfrm>
            <a:off x="685800" y="4343400"/>
            <a:ext cx="5484600" cy="411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3:notes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pt-BR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:notes"/>
          <p:cNvSpPr/>
          <p:nvPr/>
        </p:nvSpPr>
        <p:spPr>
          <a:xfrm>
            <a:off x="3884760" y="8685360"/>
            <a:ext cx="2965320" cy="45072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pt-BR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4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8" name="Google Shape;198;p14:notes"/>
          <p:cNvSpPr txBox="1"/>
          <p:nvPr>
            <p:ph idx="1" type="body"/>
          </p:nvPr>
        </p:nvSpPr>
        <p:spPr>
          <a:xfrm>
            <a:off x="685800" y="4343400"/>
            <a:ext cx="5484600" cy="411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4:notes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pt-BR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5:notes"/>
          <p:cNvSpPr/>
          <p:nvPr/>
        </p:nvSpPr>
        <p:spPr>
          <a:xfrm>
            <a:off x="3884760" y="8685360"/>
            <a:ext cx="2965320" cy="45072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pt-BR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5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" name="Google Shape;206;p15:notes"/>
          <p:cNvSpPr txBox="1"/>
          <p:nvPr>
            <p:ph idx="1" type="body"/>
          </p:nvPr>
        </p:nvSpPr>
        <p:spPr>
          <a:xfrm>
            <a:off x="685800" y="4343400"/>
            <a:ext cx="5484600" cy="411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5:notes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pt-BR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:notes"/>
          <p:cNvSpPr/>
          <p:nvPr/>
        </p:nvSpPr>
        <p:spPr>
          <a:xfrm>
            <a:off x="3886200" y="9423360"/>
            <a:ext cx="2895120" cy="5364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5000" lIns="91800" spcFirstLastPara="1" rIns="91800" wrap="square" tIns="45000">
            <a:noAutofit/>
          </a:bodyPr>
          <a:lstStyle/>
          <a:p>
            <a:pPr indent="-216000" lvl="0" marL="2160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-"/>
            </a:pPr>
            <a:fld id="{00000000-1234-1234-1234-123412341234}" type="slidenum">
              <a:rPr b="0" lang="pt-BR" sz="1200" u="sng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6:notes"/>
          <p:cNvSpPr/>
          <p:nvPr>
            <p:ph idx="2" type="sldImg"/>
          </p:nvPr>
        </p:nvSpPr>
        <p:spPr>
          <a:xfrm>
            <a:off x="123825" y="766763"/>
            <a:ext cx="6534150" cy="3676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7" name="Google Shape;217;p16:notes"/>
          <p:cNvSpPr txBox="1"/>
          <p:nvPr>
            <p:ph idx="1" type="body"/>
          </p:nvPr>
        </p:nvSpPr>
        <p:spPr>
          <a:xfrm>
            <a:off x="914400" y="4749480"/>
            <a:ext cx="4952520" cy="4443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7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7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8:notes"/>
          <p:cNvSpPr/>
          <p:nvPr/>
        </p:nvSpPr>
        <p:spPr>
          <a:xfrm>
            <a:off x="3886200" y="9423360"/>
            <a:ext cx="2895120" cy="5364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5000" lIns="91800" spcFirstLastPara="1" rIns="91800" wrap="square" tIns="45000">
            <a:noAutofit/>
          </a:bodyPr>
          <a:lstStyle/>
          <a:p>
            <a:pPr indent="-216000" lvl="0" marL="2160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-"/>
            </a:pPr>
            <a:fld id="{00000000-1234-1234-1234-123412341234}" type="slidenum">
              <a:rPr b="0" lang="pt-BR" sz="1200" u="sng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8:notes"/>
          <p:cNvSpPr/>
          <p:nvPr>
            <p:ph idx="2" type="sldImg"/>
          </p:nvPr>
        </p:nvSpPr>
        <p:spPr>
          <a:xfrm>
            <a:off x="123825" y="766763"/>
            <a:ext cx="6534150" cy="3676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Google Shape;237;p18:notes"/>
          <p:cNvSpPr txBox="1"/>
          <p:nvPr>
            <p:ph idx="1" type="body"/>
          </p:nvPr>
        </p:nvSpPr>
        <p:spPr>
          <a:xfrm>
            <a:off x="914400" y="4749480"/>
            <a:ext cx="4952520" cy="4443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9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9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/>
          <p:nvPr/>
        </p:nvSpPr>
        <p:spPr>
          <a:xfrm>
            <a:off x="3884760" y="8685360"/>
            <a:ext cx="2965320" cy="45072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" name="Google Shape;59;p2:notes"/>
          <p:cNvSpPr txBox="1"/>
          <p:nvPr>
            <p:ph idx="1" type="body"/>
          </p:nvPr>
        </p:nvSpPr>
        <p:spPr>
          <a:xfrm>
            <a:off x="685800" y="4343400"/>
            <a:ext cx="5484600" cy="411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:notes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0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0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1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1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2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2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3:notes"/>
          <p:cNvSpPr/>
          <p:nvPr/>
        </p:nvSpPr>
        <p:spPr>
          <a:xfrm>
            <a:off x="3886200" y="9423360"/>
            <a:ext cx="2895120" cy="5364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5000" lIns="91800" spcFirstLastPara="1" rIns="91800" wrap="square" tIns="45000">
            <a:noAutofit/>
          </a:bodyPr>
          <a:lstStyle/>
          <a:p>
            <a:pPr indent="-216000" lvl="0" marL="2160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-"/>
            </a:pPr>
            <a:fld id="{00000000-1234-1234-1234-123412341234}" type="slidenum">
              <a:rPr b="0" lang="pt-BR" sz="1200" u="sng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3:notes"/>
          <p:cNvSpPr/>
          <p:nvPr>
            <p:ph idx="2" type="sldImg"/>
          </p:nvPr>
        </p:nvSpPr>
        <p:spPr>
          <a:xfrm>
            <a:off x="123825" y="766763"/>
            <a:ext cx="6534150" cy="3676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0" name="Google Shape;280;p23:notes"/>
          <p:cNvSpPr txBox="1"/>
          <p:nvPr>
            <p:ph idx="1" type="body"/>
          </p:nvPr>
        </p:nvSpPr>
        <p:spPr>
          <a:xfrm>
            <a:off x="914400" y="4749480"/>
            <a:ext cx="4952520" cy="4443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4:notes"/>
          <p:cNvSpPr/>
          <p:nvPr/>
        </p:nvSpPr>
        <p:spPr>
          <a:xfrm>
            <a:off x="3886200" y="9423360"/>
            <a:ext cx="2895120" cy="5364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5000" lIns="91800" spcFirstLastPara="1" rIns="91800" wrap="square" tIns="45000">
            <a:noAutofit/>
          </a:bodyPr>
          <a:lstStyle/>
          <a:p>
            <a:pPr indent="-216000" lvl="0" marL="2160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-"/>
            </a:pPr>
            <a:fld id="{00000000-1234-1234-1234-123412341234}" type="slidenum">
              <a:rPr b="0" lang="pt-BR" sz="1200" u="sng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4:notes"/>
          <p:cNvSpPr/>
          <p:nvPr>
            <p:ph idx="2" type="sldImg"/>
          </p:nvPr>
        </p:nvSpPr>
        <p:spPr>
          <a:xfrm>
            <a:off x="123825" y="766763"/>
            <a:ext cx="6534150" cy="3676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0" name="Google Shape;290;p24:notes"/>
          <p:cNvSpPr txBox="1"/>
          <p:nvPr>
            <p:ph idx="1" type="body"/>
          </p:nvPr>
        </p:nvSpPr>
        <p:spPr>
          <a:xfrm>
            <a:off x="914400" y="4749480"/>
            <a:ext cx="4952520" cy="4443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5:notes"/>
          <p:cNvSpPr/>
          <p:nvPr/>
        </p:nvSpPr>
        <p:spPr>
          <a:xfrm>
            <a:off x="3886200" y="9423360"/>
            <a:ext cx="2895120" cy="5364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5000" lIns="91800" spcFirstLastPara="1" rIns="91800" wrap="square" tIns="45000">
            <a:noAutofit/>
          </a:bodyPr>
          <a:lstStyle/>
          <a:p>
            <a:pPr indent="-216000" lvl="0" marL="2160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-"/>
            </a:pPr>
            <a:fld id="{00000000-1234-1234-1234-123412341234}" type="slidenum">
              <a:rPr b="0" lang="pt-BR" sz="1200" u="sng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5:notes"/>
          <p:cNvSpPr/>
          <p:nvPr>
            <p:ph idx="2" type="sldImg"/>
          </p:nvPr>
        </p:nvSpPr>
        <p:spPr>
          <a:xfrm>
            <a:off x="123825" y="766763"/>
            <a:ext cx="6534150" cy="3676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0" name="Google Shape;320;p25:notes"/>
          <p:cNvSpPr txBox="1"/>
          <p:nvPr>
            <p:ph idx="1" type="body"/>
          </p:nvPr>
        </p:nvSpPr>
        <p:spPr>
          <a:xfrm>
            <a:off x="914400" y="4749480"/>
            <a:ext cx="4952520" cy="4443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6:notes"/>
          <p:cNvSpPr/>
          <p:nvPr/>
        </p:nvSpPr>
        <p:spPr>
          <a:xfrm>
            <a:off x="3886200" y="9423360"/>
            <a:ext cx="2895120" cy="5364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5000" lIns="91800" spcFirstLastPara="1" rIns="91800" wrap="square" tIns="45000">
            <a:noAutofit/>
          </a:bodyPr>
          <a:lstStyle/>
          <a:p>
            <a:pPr indent="-216000" lvl="0" marL="2160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-"/>
            </a:pPr>
            <a:fld id="{00000000-1234-1234-1234-123412341234}" type="slidenum">
              <a:rPr b="0" lang="pt-BR" sz="1200" u="sng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26:notes"/>
          <p:cNvSpPr/>
          <p:nvPr>
            <p:ph idx="2" type="sldImg"/>
          </p:nvPr>
        </p:nvSpPr>
        <p:spPr>
          <a:xfrm>
            <a:off x="123825" y="766763"/>
            <a:ext cx="6534150" cy="3676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7" name="Google Shape;327;p26:notes"/>
          <p:cNvSpPr txBox="1"/>
          <p:nvPr>
            <p:ph idx="1" type="body"/>
          </p:nvPr>
        </p:nvSpPr>
        <p:spPr>
          <a:xfrm>
            <a:off x="914400" y="4749480"/>
            <a:ext cx="4952520" cy="4443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7:notes"/>
          <p:cNvSpPr/>
          <p:nvPr/>
        </p:nvSpPr>
        <p:spPr>
          <a:xfrm>
            <a:off x="3884760" y="8685360"/>
            <a:ext cx="2971440" cy="4568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pt-BR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7" name="Google Shape;357;p27:notes"/>
          <p:cNvSpPr txBox="1"/>
          <p:nvPr>
            <p:ph idx="1"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8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28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9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29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/>
          <p:nvPr/>
        </p:nvSpPr>
        <p:spPr>
          <a:xfrm>
            <a:off x="3886200" y="9423360"/>
            <a:ext cx="2895120" cy="5364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5000" lIns="91800" spcFirstLastPara="1" rIns="91800" wrap="square" tIns="45000">
            <a:noAutofit/>
          </a:bodyPr>
          <a:lstStyle/>
          <a:p>
            <a:pPr indent="-216000" lvl="0" marL="2160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-"/>
            </a:pPr>
            <a:fld id="{00000000-1234-1234-1234-123412341234}" type="slidenum">
              <a:rPr b="0" lang="pt-BR" sz="1200" u="sng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3:notes"/>
          <p:cNvSpPr/>
          <p:nvPr>
            <p:ph idx="2" type="sldImg"/>
          </p:nvPr>
        </p:nvSpPr>
        <p:spPr>
          <a:xfrm>
            <a:off x="123825" y="766763"/>
            <a:ext cx="6534150" cy="3676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" name="Google Shape;67;p3:notes"/>
          <p:cNvSpPr txBox="1"/>
          <p:nvPr>
            <p:ph idx="1"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75" lIns="4675" spcFirstLastPara="1" rIns="4675" wrap="square" tIns="4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0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30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1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31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2:notes"/>
          <p:cNvSpPr/>
          <p:nvPr/>
        </p:nvSpPr>
        <p:spPr>
          <a:xfrm>
            <a:off x="3886200" y="9423360"/>
            <a:ext cx="2895120" cy="5364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5000" lIns="91800" spcFirstLastPara="1" rIns="91800" wrap="square" tIns="45000">
            <a:noAutofit/>
          </a:bodyPr>
          <a:lstStyle/>
          <a:p>
            <a:pPr indent="-216000" lvl="0" marL="2160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-"/>
            </a:pPr>
            <a:fld id="{00000000-1234-1234-1234-123412341234}" type="slidenum">
              <a:rPr b="0" lang="pt-BR" sz="1200" u="sng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32:notes"/>
          <p:cNvSpPr/>
          <p:nvPr>
            <p:ph idx="2" type="sldImg"/>
          </p:nvPr>
        </p:nvSpPr>
        <p:spPr>
          <a:xfrm>
            <a:off x="123825" y="766763"/>
            <a:ext cx="6534150" cy="3676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4" name="Google Shape;404;p32:notes"/>
          <p:cNvSpPr txBox="1"/>
          <p:nvPr>
            <p:ph idx="1" type="body"/>
          </p:nvPr>
        </p:nvSpPr>
        <p:spPr>
          <a:xfrm>
            <a:off x="914400" y="4749480"/>
            <a:ext cx="4952520" cy="4443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3:notes"/>
          <p:cNvSpPr/>
          <p:nvPr/>
        </p:nvSpPr>
        <p:spPr>
          <a:xfrm>
            <a:off x="3886200" y="9423360"/>
            <a:ext cx="2895120" cy="5364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5000" lIns="91800" spcFirstLastPara="1" rIns="91800" wrap="square" tIns="45000">
            <a:noAutofit/>
          </a:bodyPr>
          <a:lstStyle/>
          <a:p>
            <a:pPr indent="-216000" lvl="0" marL="2160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-"/>
            </a:pPr>
            <a:fld id="{00000000-1234-1234-1234-123412341234}" type="slidenum">
              <a:rPr b="0" lang="pt-BR" sz="1200" u="sng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33:notes"/>
          <p:cNvSpPr/>
          <p:nvPr>
            <p:ph idx="2" type="sldImg"/>
          </p:nvPr>
        </p:nvSpPr>
        <p:spPr>
          <a:xfrm>
            <a:off x="123825" y="766763"/>
            <a:ext cx="6534150" cy="3676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0" name="Google Shape;420;p33:notes"/>
          <p:cNvSpPr txBox="1"/>
          <p:nvPr>
            <p:ph idx="1" type="body"/>
          </p:nvPr>
        </p:nvSpPr>
        <p:spPr>
          <a:xfrm>
            <a:off x="914400" y="4749480"/>
            <a:ext cx="4952520" cy="4443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4:notes"/>
          <p:cNvSpPr/>
          <p:nvPr/>
        </p:nvSpPr>
        <p:spPr>
          <a:xfrm>
            <a:off x="3886200" y="9423360"/>
            <a:ext cx="2895120" cy="5364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5000" lIns="91800" spcFirstLastPara="1" rIns="91800" wrap="square" tIns="45000">
            <a:noAutofit/>
          </a:bodyPr>
          <a:lstStyle/>
          <a:p>
            <a:pPr indent="-216000" lvl="0" marL="2160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-"/>
            </a:pPr>
            <a:fld id="{00000000-1234-1234-1234-123412341234}" type="slidenum">
              <a:rPr b="0" lang="pt-BR" sz="1200" u="sng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34:notes"/>
          <p:cNvSpPr/>
          <p:nvPr>
            <p:ph idx="2" type="sldImg"/>
          </p:nvPr>
        </p:nvSpPr>
        <p:spPr>
          <a:xfrm>
            <a:off x="123825" y="766763"/>
            <a:ext cx="6534150" cy="3676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9" name="Google Shape;439;p34:notes"/>
          <p:cNvSpPr txBox="1"/>
          <p:nvPr>
            <p:ph idx="1" type="body"/>
          </p:nvPr>
        </p:nvSpPr>
        <p:spPr>
          <a:xfrm>
            <a:off x="914400" y="4749480"/>
            <a:ext cx="4952520" cy="4443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5:notes"/>
          <p:cNvSpPr/>
          <p:nvPr/>
        </p:nvSpPr>
        <p:spPr>
          <a:xfrm>
            <a:off x="3886200" y="9423360"/>
            <a:ext cx="2895120" cy="5364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5000" lIns="91800" spcFirstLastPara="1" rIns="91800" wrap="square" tIns="45000">
            <a:noAutofit/>
          </a:bodyPr>
          <a:lstStyle/>
          <a:p>
            <a:pPr indent="-216000" lvl="0" marL="2160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-"/>
            </a:pPr>
            <a:fld id="{00000000-1234-1234-1234-123412341234}" type="slidenum">
              <a:rPr b="0" lang="pt-BR" sz="1200" u="sng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35:notes"/>
          <p:cNvSpPr/>
          <p:nvPr>
            <p:ph idx="2" type="sldImg"/>
          </p:nvPr>
        </p:nvSpPr>
        <p:spPr>
          <a:xfrm>
            <a:off x="123825" y="766763"/>
            <a:ext cx="6534150" cy="3676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6" name="Google Shape;446;p35:notes"/>
          <p:cNvSpPr txBox="1"/>
          <p:nvPr>
            <p:ph idx="1" type="body"/>
          </p:nvPr>
        </p:nvSpPr>
        <p:spPr>
          <a:xfrm>
            <a:off x="914400" y="4749480"/>
            <a:ext cx="4952520" cy="4443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6:notes"/>
          <p:cNvSpPr/>
          <p:nvPr/>
        </p:nvSpPr>
        <p:spPr>
          <a:xfrm>
            <a:off x="3886200" y="9423360"/>
            <a:ext cx="2895120" cy="5364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5000" lIns="91800" spcFirstLastPara="1" rIns="91800" wrap="square" tIns="45000">
            <a:noAutofit/>
          </a:bodyPr>
          <a:lstStyle/>
          <a:p>
            <a:pPr indent="-216000" lvl="0" marL="2160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-"/>
            </a:pPr>
            <a:fld id="{00000000-1234-1234-1234-123412341234}" type="slidenum">
              <a:rPr b="0" lang="pt-BR" sz="1200" u="sng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36:notes"/>
          <p:cNvSpPr/>
          <p:nvPr>
            <p:ph idx="2" type="sldImg"/>
          </p:nvPr>
        </p:nvSpPr>
        <p:spPr>
          <a:xfrm>
            <a:off x="123825" y="766763"/>
            <a:ext cx="6534150" cy="3676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3" name="Google Shape;453;p36:notes"/>
          <p:cNvSpPr txBox="1"/>
          <p:nvPr>
            <p:ph idx="1" type="body"/>
          </p:nvPr>
        </p:nvSpPr>
        <p:spPr>
          <a:xfrm>
            <a:off x="914400" y="4749480"/>
            <a:ext cx="4952520" cy="4443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7:notes"/>
          <p:cNvSpPr/>
          <p:nvPr/>
        </p:nvSpPr>
        <p:spPr>
          <a:xfrm>
            <a:off x="3886200" y="9423360"/>
            <a:ext cx="2895120" cy="5364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5000" lIns="91800" spcFirstLastPara="1" rIns="91800" wrap="square" tIns="45000">
            <a:noAutofit/>
          </a:bodyPr>
          <a:lstStyle/>
          <a:p>
            <a:pPr indent="-216000" lvl="0" marL="2160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-"/>
            </a:pPr>
            <a:fld id="{00000000-1234-1234-1234-123412341234}" type="slidenum">
              <a:rPr b="0" lang="pt-BR" sz="1200" u="sng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37:notes"/>
          <p:cNvSpPr/>
          <p:nvPr>
            <p:ph idx="2" type="sldImg"/>
          </p:nvPr>
        </p:nvSpPr>
        <p:spPr>
          <a:xfrm>
            <a:off x="123825" y="766763"/>
            <a:ext cx="6534150" cy="3676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0" name="Google Shape;460;p37:notes"/>
          <p:cNvSpPr txBox="1"/>
          <p:nvPr>
            <p:ph idx="1" type="body"/>
          </p:nvPr>
        </p:nvSpPr>
        <p:spPr>
          <a:xfrm>
            <a:off x="914400" y="4749480"/>
            <a:ext cx="4952520" cy="4443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8:notes"/>
          <p:cNvSpPr/>
          <p:nvPr/>
        </p:nvSpPr>
        <p:spPr>
          <a:xfrm>
            <a:off x="3886200" y="9423360"/>
            <a:ext cx="2895120" cy="5364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5000" lIns="91800" spcFirstLastPara="1" rIns="91800" wrap="square" tIns="45000">
            <a:noAutofit/>
          </a:bodyPr>
          <a:lstStyle/>
          <a:p>
            <a:pPr indent="-216000" lvl="0" marL="2160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-"/>
            </a:pPr>
            <a:fld id="{00000000-1234-1234-1234-123412341234}" type="slidenum">
              <a:rPr b="0" lang="pt-BR" sz="1200" u="sng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38:notes"/>
          <p:cNvSpPr/>
          <p:nvPr>
            <p:ph idx="2" type="sldImg"/>
          </p:nvPr>
        </p:nvSpPr>
        <p:spPr>
          <a:xfrm>
            <a:off x="123825" y="766763"/>
            <a:ext cx="6534150" cy="3676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6" name="Google Shape;476;p38:notes"/>
          <p:cNvSpPr txBox="1"/>
          <p:nvPr>
            <p:ph idx="1" type="body"/>
          </p:nvPr>
        </p:nvSpPr>
        <p:spPr>
          <a:xfrm>
            <a:off x="914400" y="4749480"/>
            <a:ext cx="4952520" cy="4443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9:notes"/>
          <p:cNvSpPr/>
          <p:nvPr/>
        </p:nvSpPr>
        <p:spPr>
          <a:xfrm>
            <a:off x="3884760" y="8685360"/>
            <a:ext cx="2971440" cy="4568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pt-BR" sz="12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5" name="Google Shape;485;p39:notes"/>
          <p:cNvSpPr txBox="1"/>
          <p:nvPr>
            <p:ph idx="1"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/>
          <p:nvPr/>
        </p:nvSpPr>
        <p:spPr>
          <a:xfrm>
            <a:off x="3886200" y="9423360"/>
            <a:ext cx="2895120" cy="5364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5000" lIns="91800" spcFirstLastPara="1" rIns="91800" wrap="square" tIns="45000">
            <a:noAutofit/>
          </a:bodyPr>
          <a:lstStyle/>
          <a:p>
            <a:pPr indent="-216000" lvl="0" marL="2160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-"/>
            </a:pPr>
            <a:fld id="{00000000-1234-1234-1234-123412341234}" type="slidenum">
              <a:rPr b="0" lang="pt-BR" sz="1200" u="sng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4:notes"/>
          <p:cNvSpPr/>
          <p:nvPr>
            <p:ph idx="2" type="sldImg"/>
          </p:nvPr>
        </p:nvSpPr>
        <p:spPr>
          <a:xfrm>
            <a:off x="123825" y="766763"/>
            <a:ext cx="6534150" cy="3676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2" name="Google Shape;82;p4:notes"/>
          <p:cNvSpPr txBox="1"/>
          <p:nvPr>
            <p:ph idx="1" type="body"/>
          </p:nvPr>
        </p:nvSpPr>
        <p:spPr>
          <a:xfrm>
            <a:off x="914400" y="4749480"/>
            <a:ext cx="4952520" cy="4443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0:notes"/>
          <p:cNvSpPr/>
          <p:nvPr/>
        </p:nvSpPr>
        <p:spPr>
          <a:xfrm>
            <a:off x="3884760" y="8685360"/>
            <a:ext cx="2971440" cy="4568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pt-BR" sz="12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5" name="Google Shape;495;p40:notes"/>
          <p:cNvSpPr txBox="1"/>
          <p:nvPr>
            <p:ph idx="1"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1:notes"/>
          <p:cNvSpPr/>
          <p:nvPr/>
        </p:nvSpPr>
        <p:spPr>
          <a:xfrm>
            <a:off x="3884760" y="8685360"/>
            <a:ext cx="2971440" cy="4568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pt-BR" sz="12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2" name="Google Shape;502;p41:notes"/>
          <p:cNvSpPr txBox="1"/>
          <p:nvPr>
            <p:ph idx="1"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2:notes"/>
          <p:cNvSpPr/>
          <p:nvPr/>
        </p:nvSpPr>
        <p:spPr>
          <a:xfrm>
            <a:off x="3884760" y="8685360"/>
            <a:ext cx="2971440" cy="4568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pt-BR" sz="12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0" name="Google Shape;510;p42:notes"/>
          <p:cNvSpPr txBox="1"/>
          <p:nvPr>
            <p:ph idx="1"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3:notes"/>
          <p:cNvSpPr/>
          <p:nvPr/>
        </p:nvSpPr>
        <p:spPr>
          <a:xfrm>
            <a:off x="3884760" y="8685360"/>
            <a:ext cx="2971440" cy="4568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pt-BR" sz="12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6" name="Google Shape;526;p43:notes"/>
          <p:cNvSpPr txBox="1"/>
          <p:nvPr>
            <p:ph idx="1"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4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44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45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45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46:notes"/>
          <p:cNvSpPr/>
          <p:nvPr/>
        </p:nvSpPr>
        <p:spPr>
          <a:xfrm>
            <a:off x="3884760" y="8685360"/>
            <a:ext cx="2971440" cy="4568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pt-BR" sz="12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0" name="Google Shape;550;p46:notes"/>
          <p:cNvSpPr txBox="1"/>
          <p:nvPr>
            <p:ph idx="1"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47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47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/>
          <p:nvPr/>
        </p:nvSpPr>
        <p:spPr>
          <a:xfrm>
            <a:off x="3886200" y="9423360"/>
            <a:ext cx="2895120" cy="5364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5000" lIns="91800" spcFirstLastPara="1" rIns="91800" wrap="square" tIns="45000">
            <a:noAutofit/>
          </a:bodyPr>
          <a:lstStyle/>
          <a:p>
            <a:pPr indent="-216000" lvl="0" marL="2160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-"/>
            </a:pPr>
            <a:fld id="{00000000-1234-1234-1234-123412341234}" type="slidenum">
              <a:rPr b="0" lang="pt-BR" sz="1200" u="sng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5:notes"/>
          <p:cNvSpPr/>
          <p:nvPr>
            <p:ph idx="2" type="sldImg"/>
          </p:nvPr>
        </p:nvSpPr>
        <p:spPr>
          <a:xfrm>
            <a:off x="123825" y="766763"/>
            <a:ext cx="6534150" cy="3676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" name="Google Shape;96;p5:notes"/>
          <p:cNvSpPr txBox="1"/>
          <p:nvPr>
            <p:ph idx="1" type="body"/>
          </p:nvPr>
        </p:nvSpPr>
        <p:spPr>
          <a:xfrm>
            <a:off x="914400" y="4749480"/>
            <a:ext cx="4952520" cy="4443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:notes"/>
          <p:cNvSpPr/>
          <p:nvPr/>
        </p:nvSpPr>
        <p:spPr>
          <a:xfrm>
            <a:off x="3886200" y="9423360"/>
            <a:ext cx="2895120" cy="5364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5000" lIns="91800" spcFirstLastPara="1" rIns="91800" wrap="square" tIns="45000">
            <a:noAutofit/>
          </a:bodyPr>
          <a:lstStyle/>
          <a:p>
            <a:pPr indent="-216000" lvl="0" marL="2160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-"/>
            </a:pPr>
            <a:fld id="{00000000-1234-1234-1234-123412341234}" type="slidenum">
              <a:rPr b="0" lang="pt-BR" sz="1200" u="sng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:notes"/>
          <p:cNvSpPr/>
          <p:nvPr>
            <p:ph idx="2" type="sldImg"/>
          </p:nvPr>
        </p:nvSpPr>
        <p:spPr>
          <a:xfrm>
            <a:off x="123825" y="766763"/>
            <a:ext cx="6534150" cy="3676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" name="Google Shape;107;p6:notes"/>
          <p:cNvSpPr txBox="1"/>
          <p:nvPr>
            <p:ph idx="1" type="body"/>
          </p:nvPr>
        </p:nvSpPr>
        <p:spPr>
          <a:xfrm>
            <a:off x="914400" y="4749480"/>
            <a:ext cx="4952520" cy="4443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/>
          <p:nvPr/>
        </p:nvSpPr>
        <p:spPr>
          <a:xfrm>
            <a:off x="3886200" y="9423360"/>
            <a:ext cx="2895120" cy="5364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5000" lIns="91800" spcFirstLastPara="1" rIns="91800" wrap="square" tIns="45000">
            <a:noAutofit/>
          </a:bodyPr>
          <a:lstStyle/>
          <a:p>
            <a:pPr indent="-216000" lvl="0" marL="2160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-"/>
            </a:pPr>
            <a:fld id="{00000000-1234-1234-1234-123412341234}" type="slidenum">
              <a:rPr b="0" lang="pt-BR" sz="1200" u="sng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7:notes"/>
          <p:cNvSpPr/>
          <p:nvPr>
            <p:ph idx="2" type="sldImg"/>
          </p:nvPr>
        </p:nvSpPr>
        <p:spPr>
          <a:xfrm>
            <a:off x="123825" y="766763"/>
            <a:ext cx="6534150" cy="3676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8" name="Google Shape;118;p7:notes"/>
          <p:cNvSpPr txBox="1"/>
          <p:nvPr>
            <p:ph idx="1" type="body"/>
          </p:nvPr>
        </p:nvSpPr>
        <p:spPr>
          <a:xfrm>
            <a:off x="914400" y="4749480"/>
            <a:ext cx="4952520" cy="4443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/>
          <p:nvPr/>
        </p:nvSpPr>
        <p:spPr>
          <a:xfrm>
            <a:off x="3884760" y="8685360"/>
            <a:ext cx="2965320" cy="45072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pt-BR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8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2" name="Google Shape;132;p8:notes"/>
          <p:cNvSpPr txBox="1"/>
          <p:nvPr>
            <p:ph idx="1" type="body"/>
          </p:nvPr>
        </p:nvSpPr>
        <p:spPr>
          <a:xfrm>
            <a:off x="685800" y="4343400"/>
            <a:ext cx="5484600" cy="411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8:notes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pt-BR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/>
          <p:nvPr/>
        </p:nvSpPr>
        <p:spPr>
          <a:xfrm>
            <a:off x="3884760" y="8685360"/>
            <a:ext cx="2965320" cy="45072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pt-BR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9:notes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pt-BR" sz="12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9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2" name="Google Shape;142;p9:notes"/>
          <p:cNvSpPr txBox="1"/>
          <p:nvPr>
            <p:ph idx="1" type="body"/>
          </p:nvPr>
        </p:nvSpPr>
        <p:spPr>
          <a:xfrm>
            <a:off x="685800" y="4343400"/>
            <a:ext cx="5484600" cy="411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9:notes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pt-BR" sz="1200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3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4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showMasterSp="0">
  <p:cSld name="Slide de Título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50577" y="5196827"/>
            <a:ext cx="1180965" cy="1031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9390" y="-105699"/>
            <a:ext cx="12379907" cy="6963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41775" y="5109930"/>
            <a:ext cx="1094231" cy="955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37699" y="2351728"/>
            <a:ext cx="1644848" cy="1644848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82745"/>
              </a:srgb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ela e texto">
  <p:cSld name="Tabela e texto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8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graphicFrame>
        <p:nvGraphicFramePr>
          <p:cNvPr id="42" name="Google Shape;42;p58"/>
          <p:cNvGraphicFramePr/>
          <p:nvPr/>
        </p:nvGraphicFramePr>
        <p:xfrm>
          <a:off x="6444343" y="207433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{D1046A39-4D59-48E0-9D57-52C8EA3D4F80}</a:tableStyleId>
              </a:tblPr>
              <a:tblGrid>
                <a:gridCol w="1843325"/>
                <a:gridCol w="1843325"/>
                <a:gridCol w="1843325"/>
              </a:tblGrid>
              <a:tr h="77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77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77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77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77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Layout Personalizado">
  <p:cSld name="1_Layout Personalizado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Google Shape;44;p59"/>
          <p:cNvGraphicFramePr/>
          <p:nvPr/>
        </p:nvGraphicFramePr>
        <p:xfrm>
          <a:off x="783770" y="149087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{A26BD753-DA7A-46F2-8E13-276E90115FD5}</a:tableStyleId>
              </a:tblPr>
              <a:tblGrid>
                <a:gridCol w="2076575"/>
                <a:gridCol w="351425"/>
                <a:gridCol w="1214000"/>
                <a:gridCol w="1214000"/>
                <a:gridCol w="1214000"/>
                <a:gridCol w="1214000"/>
                <a:gridCol w="1214000"/>
                <a:gridCol w="1214000"/>
              </a:tblGrid>
              <a:tr h="592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</a:tr>
              <a:tr h="543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anograma">
  <p:cSld name="Organograma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Personalizado">
  <p:cSld name="Layout Personalizado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1"/>
          <p:cNvSpPr txBox="1"/>
          <p:nvPr>
            <p:ph type="ctrTitle"/>
          </p:nvPr>
        </p:nvSpPr>
        <p:spPr>
          <a:xfrm>
            <a:off x="1680815" y="1072680"/>
            <a:ext cx="5681273" cy="5376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61"/>
          <p:cNvSpPr txBox="1"/>
          <p:nvPr/>
        </p:nvSpPr>
        <p:spPr>
          <a:xfrm>
            <a:off x="796233" y="1732248"/>
            <a:ext cx="5390806" cy="5324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61"/>
          <p:cNvSpPr txBox="1"/>
          <p:nvPr/>
        </p:nvSpPr>
        <p:spPr>
          <a:xfrm>
            <a:off x="6187039" y="1732248"/>
            <a:ext cx="5390806" cy="470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ítulo e conteúdo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1"/>
          <p:cNvSpPr txBox="1"/>
          <p:nvPr>
            <p:ph type="title"/>
          </p:nvPr>
        </p:nvSpPr>
        <p:spPr>
          <a:xfrm>
            <a:off x="609600" y="2204864"/>
            <a:ext cx="10959008" cy="6328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" name="Google Shape;22;p51"/>
          <p:cNvSpPr txBox="1"/>
          <p:nvPr>
            <p:ph idx="1" type="body"/>
          </p:nvPr>
        </p:nvSpPr>
        <p:spPr>
          <a:xfrm>
            <a:off x="609600" y="1600200"/>
            <a:ext cx="10959008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>
  <p:cSld name="Título e Conteúdo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2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5" name="Google Shape;25;p52"/>
          <p:cNvSpPr txBox="1"/>
          <p:nvPr>
            <p:ph idx="2" type="body"/>
          </p:nvPr>
        </p:nvSpPr>
        <p:spPr>
          <a:xfrm>
            <a:off x="6277970" y="1969033"/>
            <a:ext cx="5571693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">
  <p:cSld name="Imagem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3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pic>
        <p:nvPicPr>
          <p:cNvPr id="28" name="Google Shape;28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46882" y="1900942"/>
            <a:ext cx="3062145" cy="3662366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3"/>
          <p:cNvSpPr txBox="1"/>
          <p:nvPr>
            <p:ph idx="2" type="body"/>
          </p:nvPr>
        </p:nvSpPr>
        <p:spPr>
          <a:xfrm>
            <a:off x="7373918" y="5745871"/>
            <a:ext cx="3854528" cy="71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fico e texto">
  <p:cSld name="Grafico e texto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4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graphicFrame>
        <p:nvGraphicFramePr>
          <p:cNvPr id="32" name="Google Shape;32;p54"/>
          <p:cNvGraphicFramePr/>
          <p:nvPr/>
        </p:nvGraphicFramePr>
        <p:xfrm>
          <a:off x="6195159" y="1969033"/>
          <a:ext cx="5996841" cy="3585287"/>
        </p:xfrm>
        <a:graphic>
          <a:graphicData uri="http://schemas.openxmlformats.org/drawingml/2006/chart">
            <c:chart r:id="rId2"/>
          </a:graphicData>
        </a:graphic>
      </p:graphicFrame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fico">
  <p:cSld name="Grafico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Google Shape;34;p55"/>
          <p:cNvGraphicFramePr/>
          <p:nvPr/>
        </p:nvGraphicFramePr>
        <p:xfrm>
          <a:off x="908173" y="1600199"/>
          <a:ext cx="8961384" cy="4682089"/>
        </p:xfrm>
        <a:graphic>
          <a:graphicData uri="http://schemas.openxmlformats.org/drawingml/2006/chart">
            <c:chart r:id="rId2"/>
          </a:graphicData>
        </a:graphic>
      </p:graphicFrame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fico e texto 2">
  <p:cSld name="Grafico e texto 2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6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graphicFrame>
        <p:nvGraphicFramePr>
          <p:cNvPr id="37" name="Google Shape;37;p56"/>
          <p:cNvGraphicFramePr/>
          <p:nvPr/>
        </p:nvGraphicFramePr>
        <p:xfrm>
          <a:off x="6348273" y="2670629"/>
          <a:ext cx="5684070" cy="3179177"/>
        </p:xfrm>
        <a:graphic>
          <a:graphicData uri="http://schemas.openxmlformats.org/drawingml/2006/chart">
            <c:chart r:id="rId2"/>
          </a:graphicData>
        </a:graphic>
      </p:graphicFrame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fico3">
  <p:cSld name="Grafico3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Google Shape;39;p57"/>
          <p:cNvGraphicFramePr/>
          <p:nvPr/>
        </p:nvGraphicFramePr>
        <p:xfrm>
          <a:off x="2908386" y="2150094"/>
          <a:ext cx="7387978" cy="4132196"/>
        </p:xfrm>
        <a:graphic>
          <a:graphicData uri="http://schemas.openxmlformats.org/drawingml/2006/chart">
            <c:chart r:id="rId2"/>
          </a:graphicData>
        </a:graphic>
      </p:graphicFrame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8"/>
          <p:cNvSpPr/>
          <p:nvPr/>
        </p:nvSpPr>
        <p:spPr>
          <a:xfrm>
            <a:off x="1285875" y="1"/>
            <a:ext cx="10906125" cy="1053548"/>
          </a:xfrm>
          <a:prstGeom prst="rect">
            <a:avLst/>
          </a:prstGeom>
          <a:solidFill>
            <a:srgbClr val="72B93C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48"/>
          <p:cNvSpPr txBox="1"/>
          <p:nvPr/>
        </p:nvSpPr>
        <p:spPr>
          <a:xfrm>
            <a:off x="1769192" y="232735"/>
            <a:ext cx="9889407" cy="58808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pen Sans"/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Formações Complementares</a:t>
            </a:r>
            <a:endParaRPr b="1" i="0" sz="3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" name="Google Shape;12;p48"/>
          <p:cNvSpPr/>
          <p:nvPr/>
        </p:nvSpPr>
        <p:spPr>
          <a:xfrm>
            <a:off x="0" y="-71718"/>
            <a:ext cx="1666726" cy="1473136"/>
          </a:xfrm>
          <a:prstGeom prst="rect">
            <a:avLst/>
          </a:prstGeom>
          <a:solidFill>
            <a:srgbClr val="39973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4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03829" y="0"/>
            <a:ext cx="1259067" cy="125906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82745"/>
              </a:srgbClr>
            </a:outerShdw>
          </a:effectLst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Relationship Id="rId5" Type="http://schemas.openxmlformats.org/officeDocument/2006/relationships/hyperlink" Target="https://www1.educacao.pe.gov.br/cpar/" TargetMode="External"/><Relationship Id="rId6" Type="http://schemas.openxmlformats.org/officeDocument/2006/relationships/hyperlink" Target="https://www1.educacao.pe.gov.br/cpar/" TargetMode="External"/><Relationship Id="rId7" Type="http://schemas.openxmlformats.org/officeDocument/2006/relationships/hyperlink" Target="https://www1.educacao.pe.gov.br/cpar/" TargetMode="External"/><Relationship Id="rId8" Type="http://schemas.openxmlformats.org/officeDocument/2006/relationships/hyperlink" Target="https://www1.educacao.pe.gov.br/cpar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Relationship Id="rId4" Type="http://schemas.openxmlformats.org/officeDocument/2006/relationships/hyperlink" Target="https://www1.educacao.pe.gov.br/cpar/" TargetMode="External"/><Relationship Id="rId5" Type="http://schemas.openxmlformats.org/officeDocument/2006/relationships/hyperlink" Target="https://www1.educacao.pe.gov.br/cpar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Relationship Id="rId4" Type="http://schemas.openxmlformats.org/officeDocument/2006/relationships/image" Target="../media/image24.png"/><Relationship Id="rId5" Type="http://schemas.openxmlformats.org/officeDocument/2006/relationships/hyperlink" Target="https://www1.educacao.pe.gov.br/cpar/" TargetMode="External"/><Relationship Id="rId6" Type="http://schemas.openxmlformats.org/officeDocument/2006/relationships/hyperlink" Target="https://www1.educacao.pe.gov.br/cpar/" TargetMode="External"/><Relationship Id="rId7" Type="http://schemas.openxmlformats.org/officeDocument/2006/relationships/hyperlink" Target="https://www1.educacao.pe.gov.br/cpar/" TargetMode="External"/><Relationship Id="rId8" Type="http://schemas.openxmlformats.org/officeDocument/2006/relationships/hyperlink" Target="https://www1.educacao.pe.gov.br/cpar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0.png"/><Relationship Id="rId6" Type="http://schemas.openxmlformats.org/officeDocument/2006/relationships/image" Target="../media/image21.jpg"/><Relationship Id="rId7" Type="http://schemas.openxmlformats.org/officeDocument/2006/relationships/hyperlink" Target="https://www1.educacao.pe.gov.br/cpar/" TargetMode="External"/><Relationship Id="rId8" Type="http://schemas.openxmlformats.org/officeDocument/2006/relationships/hyperlink" Target="https://www1.educacao.pe.gov.br/cpar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jpg"/><Relationship Id="rId4" Type="http://schemas.openxmlformats.org/officeDocument/2006/relationships/hyperlink" Target="https://www1.educacao.pe.gov.br/cpar/" TargetMode="External"/><Relationship Id="rId5" Type="http://schemas.openxmlformats.org/officeDocument/2006/relationships/hyperlink" Target="https://www1.educacao.pe.gov.br/cpar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jpg"/><Relationship Id="rId4" Type="http://schemas.openxmlformats.org/officeDocument/2006/relationships/image" Target="../media/image27.jpg"/><Relationship Id="rId5" Type="http://schemas.openxmlformats.org/officeDocument/2006/relationships/hyperlink" Target="https://www.researchgate.net/figure/Poste-da-rede-eletrica-com-transformador-pendurado-Fonte-Os-autores_fig3_287375757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jpg"/><Relationship Id="rId4" Type="http://schemas.openxmlformats.org/officeDocument/2006/relationships/image" Target="../media/image25.png"/><Relationship Id="rId5" Type="http://schemas.openxmlformats.org/officeDocument/2006/relationships/hyperlink" Target="https://www.researchgate.net/figure/Poste-da-rede-eletrica-com-transformador-pendurado-Fonte-Os-autores_fig3_287375757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jpg"/><Relationship Id="rId4" Type="http://schemas.openxmlformats.org/officeDocument/2006/relationships/hyperlink" Target="https://www.researchgate.net/figure/Poste-da-rede-eletrica-com-transformador-pendurado-Fonte-Os-autores_fig3_287375757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jpg"/><Relationship Id="rId4" Type="http://schemas.openxmlformats.org/officeDocument/2006/relationships/hyperlink" Target="https://www.researchgate.net/figure/Poste-da-rede-eletrica-com-transformador-pendurado-Fonte-Os-autores_fig3_287375757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5.jpg"/><Relationship Id="rId4" Type="http://schemas.openxmlformats.org/officeDocument/2006/relationships/hyperlink" Target="https://www.researchgate.net/figure/Poste-da-rede-eletrica-com-transformador-pendurado-Fonte-Os-autores_fig3_287375757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0.jpg"/><Relationship Id="rId4" Type="http://schemas.openxmlformats.org/officeDocument/2006/relationships/image" Target="../media/image38.png"/><Relationship Id="rId5" Type="http://schemas.openxmlformats.org/officeDocument/2006/relationships/hyperlink" Target="https://www.researchgate.net/figure/Poste-da-rede-eletrica-com-transformador-pendurado-Fonte-Os-autores_fig3_287375757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5.jpg"/><Relationship Id="rId4" Type="http://schemas.openxmlformats.org/officeDocument/2006/relationships/image" Target="../media/image34.jpg"/><Relationship Id="rId5" Type="http://schemas.openxmlformats.org/officeDocument/2006/relationships/hyperlink" Target="https://www.researchgate.net/figure/Poste-da-rede-eletrica-com-transformador-pendurado-Fonte-Os-autores_fig3_287375757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5.jpg"/><Relationship Id="rId4" Type="http://schemas.openxmlformats.org/officeDocument/2006/relationships/image" Target="../media/image34.jpg"/><Relationship Id="rId5" Type="http://schemas.openxmlformats.org/officeDocument/2006/relationships/hyperlink" Target="https://www.researchgate.net/figure/Poste-da-rede-eletrica-com-transformador-pendurado-Fonte-Os-autores_fig3_287375757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6.png"/><Relationship Id="rId4" Type="http://schemas.openxmlformats.org/officeDocument/2006/relationships/hyperlink" Target="https://www.researchgate.net/figure/Poste-da-rede-eletrica-com-transformador-pendurado-Fonte-Os-autores_fig3_287375757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7.png"/><Relationship Id="rId4" Type="http://schemas.openxmlformats.org/officeDocument/2006/relationships/hyperlink" Target="https://www.researchgate.net/figure/Poste-da-rede-eletrica-com-transformador-pendurado-Fonte-Os-autores_fig3_287375757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7.png"/><Relationship Id="rId4" Type="http://schemas.openxmlformats.org/officeDocument/2006/relationships/hyperlink" Target="https://www.researchgate.net/figure/Poste-da-rede-eletrica-com-transformador-pendurado-Fonte-Os-autores_fig3_287375757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.jpg"/><Relationship Id="rId9" Type="http://schemas.openxmlformats.org/officeDocument/2006/relationships/hyperlink" Target="https://www1.educacao.pe.gov.br/cpar/" TargetMode="External"/><Relationship Id="rId5" Type="http://schemas.openxmlformats.org/officeDocument/2006/relationships/image" Target="../media/image15.gif"/><Relationship Id="rId6" Type="http://schemas.openxmlformats.org/officeDocument/2006/relationships/hyperlink" Target="https://www1.educacao.pe.gov.br/cpar/" TargetMode="External"/><Relationship Id="rId7" Type="http://schemas.openxmlformats.org/officeDocument/2006/relationships/hyperlink" Target="https://www1.educacao.pe.gov.br/cpar/" TargetMode="External"/><Relationship Id="rId8" Type="http://schemas.openxmlformats.org/officeDocument/2006/relationships/hyperlink" Target="https://www1.educacao.pe.gov.br/cpar/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7.png"/><Relationship Id="rId4" Type="http://schemas.openxmlformats.org/officeDocument/2006/relationships/hyperlink" Target="https://www.researchgate.net/figure/Poste-da-rede-eletrica-com-transformador-pendurado-Fonte-Os-autores_fig3_287375757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2.gif"/><Relationship Id="rId4" Type="http://schemas.openxmlformats.org/officeDocument/2006/relationships/hyperlink" Target="https://www.researchgate.net/figure/Poste-da-rede-eletrica-com-transformador-pendurado-Fonte-Os-autores_fig3_287375757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7.jpg"/><Relationship Id="rId4" Type="http://schemas.openxmlformats.org/officeDocument/2006/relationships/hyperlink" Target="https://www.researchgate.net/figure/Poste-da-rede-eletrica-com-transformador-pendurado-Fonte-Os-autores_fig3_287375757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3.png"/><Relationship Id="rId4" Type="http://schemas.openxmlformats.org/officeDocument/2006/relationships/hyperlink" Target="https://www.researchgate.net/figure/Poste-da-rede-eletrica-com-transformador-pendurado-Fonte-Os-autores_fig3_287375757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gif"/><Relationship Id="rId4" Type="http://schemas.openxmlformats.org/officeDocument/2006/relationships/image" Target="../media/image8.png"/><Relationship Id="rId9" Type="http://schemas.openxmlformats.org/officeDocument/2006/relationships/hyperlink" Target="https://www1.educacao.pe.gov.br/cpar/" TargetMode="External"/><Relationship Id="rId5" Type="http://schemas.openxmlformats.org/officeDocument/2006/relationships/image" Target="../media/image9.png"/><Relationship Id="rId6" Type="http://schemas.openxmlformats.org/officeDocument/2006/relationships/hyperlink" Target="https://www1.educacao.pe.gov.br/cpar/" TargetMode="External"/><Relationship Id="rId7" Type="http://schemas.openxmlformats.org/officeDocument/2006/relationships/hyperlink" Target="https://www1.educacao.pe.gov.br/cpar/" TargetMode="External"/><Relationship Id="rId8" Type="http://schemas.openxmlformats.org/officeDocument/2006/relationships/hyperlink" Target="https://www1.educacao.pe.gov.br/cpar/" TargetMode="Externa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youtube.com/watch?v=Kst1OKvXAIY&amp;list=PLTI_xX1p_3I8zFQ116PwPaJuNtnGb4Iv-&amp;index=2" TargetMode="External"/><Relationship Id="rId10" Type="http://schemas.openxmlformats.org/officeDocument/2006/relationships/hyperlink" Target="https://www.youtube.com/watch?v=Kst1OKvXAIY&amp;list=PLTI_xX1p_3I8zFQ116PwPaJuNtnGb4Iv-&amp;index=2" TargetMode="External"/><Relationship Id="rId13" Type="http://schemas.openxmlformats.org/officeDocument/2006/relationships/hyperlink" Target="https://www.youtube.com/watch?v=Kst1OKvXAIY&amp;list=PLTI_xX1p_3I8zFQ116PwPaJuNtnGb4Iv-&amp;index=2" TargetMode="External"/><Relationship Id="rId12" Type="http://schemas.openxmlformats.org/officeDocument/2006/relationships/hyperlink" Target="https://www.youtube.com/watch?v=Kst1OKvXAIY&amp;list=PLTI_xX1p_3I8zFQ116PwPaJuNtnGb4Iv-&amp;index=2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s://www.youtube.com/watch?v=vOd9imqTAps&amp;t=3s" TargetMode="External"/><Relationship Id="rId4" Type="http://schemas.openxmlformats.org/officeDocument/2006/relationships/hyperlink" Target="https://www.youtube.com/watch?v=vOd9imqTAps&amp;t=3s" TargetMode="External"/><Relationship Id="rId9" Type="http://schemas.openxmlformats.org/officeDocument/2006/relationships/hyperlink" Target="https://www.youtube.com/watch?v=vOd9imqTAps&amp;t=3s" TargetMode="External"/><Relationship Id="rId14" Type="http://schemas.openxmlformats.org/officeDocument/2006/relationships/hyperlink" Target="https://www.youtube.com/watch?v=Kst1OKvXAIY&amp;list=PLTI_xX1p_3I8zFQ116PwPaJuNtnGb4Iv-&amp;index=2" TargetMode="External"/><Relationship Id="rId5" Type="http://schemas.openxmlformats.org/officeDocument/2006/relationships/hyperlink" Target="https://www.youtube.com/watch?v=vOd9imqTAps&amp;t=3s" TargetMode="External"/><Relationship Id="rId6" Type="http://schemas.openxmlformats.org/officeDocument/2006/relationships/hyperlink" Target="https://www.youtube.com/watch?v=vOd9imqTAps&amp;t=3s" TargetMode="External"/><Relationship Id="rId7" Type="http://schemas.openxmlformats.org/officeDocument/2006/relationships/hyperlink" Target="https://www.youtube.com/watch?v=vOd9imqTAps&amp;t=3s" TargetMode="External"/><Relationship Id="rId8" Type="http://schemas.openxmlformats.org/officeDocument/2006/relationships/hyperlink" Target="https://www.youtube.com/watch?v=vOd9imqTAps&amp;t=3s" TargetMode="Externa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4.png"/><Relationship Id="rId4" Type="http://schemas.openxmlformats.org/officeDocument/2006/relationships/image" Target="../media/image41.png"/><Relationship Id="rId5" Type="http://schemas.openxmlformats.org/officeDocument/2006/relationships/hyperlink" Target="https://www.researchgate.net/figure/Poste-da-rede-eletrica-com-transformador-pendurado-Fonte-Os-autores_fig3_287375757" TargetMode="Externa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3.png"/><Relationship Id="rId4" Type="http://schemas.openxmlformats.org/officeDocument/2006/relationships/hyperlink" Target="https://www.researchgate.net/figure/Poste-da-rede-eletrica-com-transformador-pendurado-Fonte-Os-autores_fig3_287375757" TargetMode="Externa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6.jpg"/><Relationship Id="rId4" Type="http://schemas.openxmlformats.org/officeDocument/2006/relationships/hyperlink" Target="https://www.researchgate.net/figure/Poste-da-rede-eletrica-com-transformador-pendurado-Fonte-Os-autores_fig3_287375757" TargetMode="Externa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9.jpg"/><Relationship Id="rId4" Type="http://schemas.openxmlformats.org/officeDocument/2006/relationships/hyperlink" Target="https://www.researchgate.net/figure/Poste-da-rede-eletrica-com-transformador-pendurado-Fonte-Os-autores_fig3_287375757" TargetMode="Externa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8.png"/><Relationship Id="rId4" Type="http://schemas.openxmlformats.org/officeDocument/2006/relationships/hyperlink" Target="https://www.researchgate.net/figure/Poste-da-rede-eletrica-com-transformador-pendurado-Fonte-Os-autores_fig3_287375757" TargetMode="Externa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gif"/><Relationship Id="rId4" Type="http://schemas.openxmlformats.org/officeDocument/2006/relationships/hyperlink" Target="https://www1.educacao.pe.gov.br/cpar/" TargetMode="External"/><Relationship Id="rId5" Type="http://schemas.openxmlformats.org/officeDocument/2006/relationships/hyperlink" Target="https://www1.educacao.pe.gov.br/cpar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gif"/><Relationship Id="rId4" Type="http://schemas.openxmlformats.org/officeDocument/2006/relationships/hyperlink" Target="https://www1.educacao.pe.gov.br/cpar/" TargetMode="External"/><Relationship Id="rId5" Type="http://schemas.openxmlformats.org/officeDocument/2006/relationships/hyperlink" Target="https://www1.educacao.pe.gov.br/cpar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gif"/><Relationship Id="rId4" Type="http://schemas.openxmlformats.org/officeDocument/2006/relationships/image" Target="../media/image19.png"/><Relationship Id="rId5" Type="http://schemas.openxmlformats.org/officeDocument/2006/relationships/hyperlink" Target="https://www1.educacao.pe.gov.br/cpar/" TargetMode="External"/><Relationship Id="rId6" Type="http://schemas.openxmlformats.org/officeDocument/2006/relationships/hyperlink" Target="https://www1.educacao.pe.gov.br/cpar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hyperlink" Target="https://www1.educacao.pe.gov.br/cpar/" TargetMode="External"/><Relationship Id="rId5" Type="http://schemas.openxmlformats.org/officeDocument/2006/relationships/hyperlink" Target="https://www1.educacao.pe.gov.br/cpa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"/>
          <p:cNvSpPr txBox="1"/>
          <p:nvPr/>
        </p:nvSpPr>
        <p:spPr>
          <a:xfrm>
            <a:off x="4534262" y="2629002"/>
            <a:ext cx="5851514" cy="1460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</a:pPr>
            <a:r>
              <a:rPr b="1" i="0" lang="pt-BR" sz="3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Eletromagnetismo - Transformadores</a:t>
            </a:r>
            <a:br>
              <a:rPr b="1" i="0" lang="pt-BR" sz="3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pt-BR" sz="3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Jean Marcel Espinoza</a:t>
            </a:r>
            <a:endParaRPr b="0" i="0" sz="36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"/>
          <p:cNvSpPr/>
          <p:nvPr/>
        </p:nvSpPr>
        <p:spPr>
          <a:xfrm>
            <a:off x="4218018" y="2452376"/>
            <a:ext cx="9142200" cy="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0"/>
          <p:cNvSpPr/>
          <p:nvPr/>
        </p:nvSpPr>
        <p:spPr>
          <a:xfrm>
            <a:off x="6875178" y="3569816"/>
            <a:ext cx="9142200" cy="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0"/>
          <p:cNvSpPr/>
          <p:nvPr/>
        </p:nvSpPr>
        <p:spPr>
          <a:xfrm>
            <a:off x="7832418" y="4774736"/>
            <a:ext cx="9142200" cy="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Google Shape;16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7138" y="2720936"/>
            <a:ext cx="4204080" cy="252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12578" y="3217736"/>
            <a:ext cx="3951720" cy="184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0"/>
          <p:cNvSpPr/>
          <p:nvPr/>
        </p:nvSpPr>
        <p:spPr>
          <a:xfrm>
            <a:off x="1516578" y="5081456"/>
            <a:ext cx="424692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Carga elétrica em movimento gera campos magnéticos induzidos.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0"/>
          <p:cNvSpPr/>
          <p:nvPr/>
        </p:nvSpPr>
        <p:spPr>
          <a:xfrm>
            <a:off x="1565897" y="2444927"/>
            <a:ext cx="424692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rgbClr val="2A5010"/>
                </a:solidFill>
                <a:latin typeface="Arial"/>
                <a:ea typeface="Arial"/>
                <a:cs typeface="Arial"/>
                <a:sym typeface="Arial"/>
              </a:rPr>
              <a:t>Campo elétrico gerando</a:t>
            </a:r>
            <a:endParaRPr sz="2000">
              <a:solidFill>
                <a:srgbClr val="2A501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rgbClr val="2A5010"/>
                </a:solidFill>
                <a:latin typeface="Arial"/>
                <a:ea typeface="Arial"/>
                <a:cs typeface="Arial"/>
                <a:sym typeface="Arial"/>
              </a:rPr>
              <a:t>campo magnético</a:t>
            </a:r>
            <a:endParaRPr sz="2000">
              <a:solidFill>
                <a:srgbClr val="2A501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0"/>
          <p:cNvSpPr/>
          <p:nvPr/>
        </p:nvSpPr>
        <p:spPr>
          <a:xfrm>
            <a:off x="6057617" y="2355786"/>
            <a:ext cx="424692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rgbClr val="2A5010"/>
                </a:solidFill>
                <a:latin typeface="Arial"/>
                <a:ea typeface="Arial"/>
                <a:cs typeface="Arial"/>
                <a:sym typeface="Arial"/>
              </a:rPr>
              <a:t>Campo magnético gerando</a:t>
            </a:r>
            <a:endParaRPr sz="2000">
              <a:solidFill>
                <a:srgbClr val="2A501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rgbClr val="2A5010"/>
                </a:solidFill>
              </a:rPr>
              <a:t>c</a:t>
            </a:r>
            <a:r>
              <a:rPr b="1" lang="pt-BR" sz="2000">
                <a:solidFill>
                  <a:srgbClr val="2A5010"/>
                </a:solidFill>
                <a:latin typeface="Arial"/>
                <a:ea typeface="Arial"/>
                <a:cs typeface="Arial"/>
                <a:sym typeface="Arial"/>
              </a:rPr>
              <a:t>ampo elétrico</a:t>
            </a:r>
            <a:endParaRPr sz="2000">
              <a:solidFill>
                <a:srgbClr val="2A501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0"/>
          <p:cNvSpPr/>
          <p:nvPr/>
        </p:nvSpPr>
        <p:spPr>
          <a:xfrm>
            <a:off x="6476298" y="5034656"/>
            <a:ext cx="431892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Fontes magnéticas em movimento geram campos elétricos induzidos (e correntes).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0"/>
          <p:cNvSpPr/>
          <p:nvPr/>
        </p:nvSpPr>
        <p:spPr>
          <a:xfrm>
            <a:off x="1732578" y="3289736"/>
            <a:ext cx="358920" cy="1774800"/>
          </a:xfrm>
          <a:custGeom>
            <a:rect b="b" l="l" r="r" t="t"/>
            <a:pathLst>
              <a:path extrusionOk="0" h="4935" w="1002">
                <a:moveTo>
                  <a:pt x="1001" y="0"/>
                </a:moveTo>
                <a:cubicBezTo>
                  <a:pt x="750" y="0"/>
                  <a:pt x="500" y="205"/>
                  <a:pt x="500" y="411"/>
                </a:cubicBezTo>
                <a:lnTo>
                  <a:pt x="500" y="2055"/>
                </a:lnTo>
                <a:cubicBezTo>
                  <a:pt x="500" y="2261"/>
                  <a:pt x="250" y="2467"/>
                  <a:pt x="0" y="2467"/>
                </a:cubicBezTo>
                <a:cubicBezTo>
                  <a:pt x="250" y="2467"/>
                  <a:pt x="500" y="2672"/>
                  <a:pt x="500" y="2878"/>
                </a:cubicBezTo>
                <a:lnTo>
                  <a:pt x="500" y="4522"/>
                </a:lnTo>
                <a:cubicBezTo>
                  <a:pt x="500" y="4728"/>
                  <a:pt x="750" y="4934"/>
                  <a:pt x="1001" y="4934"/>
                </a:cubicBezTo>
              </a:path>
            </a:pathLst>
          </a:custGeom>
          <a:noFill/>
          <a:ln cap="flat" cmpd="sng" w="36000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0"/>
          <p:cNvSpPr/>
          <p:nvPr/>
        </p:nvSpPr>
        <p:spPr>
          <a:xfrm rot="-5400000">
            <a:off x="585978" y="4006856"/>
            <a:ext cx="1921320" cy="345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átomo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0"/>
          <p:cNvSpPr/>
          <p:nvPr/>
        </p:nvSpPr>
        <p:spPr>
          <a:xfrm>
            <a:off x="1885070" y="829994"/>
            <a:ext cx="8218421" cy="1468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Conceitos iniciais: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0"/>
          <p:cNvSpPr txBox="1"/>
          <p:nvPr/>
        </p:nvSpPr>
        <p:spPr>
          <a:xfrm>
            <a:off x="7102675" y="6112275"/>
            <a:ext cx="3372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latin typeface="Times New Roman"/>
                <a:ea typeface="Times New Roman"/>
                <a:cs typeface="Times New Roman"/>
                <a:sym typeface="Times New Roman"/>
              </a:rPr>
              <a:t>Fonte</a:t>
            </a: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pt-BR" sz="12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 </a:t>
            </a:r>
            <a:r>
              <a:rPr lang="pt-BR" sz="1200" u="sng"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https://www1.educacao.pe.gov.br/cpar/</a:t>
            </a:r>
            <a:r>
              <a:rPr lang="pt-BR" sz="1200"/>
              <a:t>. Acesso em 31 ago. 2021.</a:t>
            </a:r>
            <a:endParaRPr sz="1200"/>
          </a:p>
        </p:txBody>
      </p:sp>
      <p:sp>
        <p:nvSpPr>
          <p:cNvPr id="170" name="Google Shape;170;p10"/>
          <p:cNvSpPr txBox="1"/>
          <p:nvPr/>
        </p:nvSpPr>
        <p:spPr>
          <a:xfrm>
            <a:off x="2002912" y="5829525"/>
            <a:ext cx="3372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latin typeface="Times New Roman"/>
                <a:ea typeface="Times New Roman"/>
                <a:cs typeface="Times New Roman"/>
                <a:sym typeface="Times New Roman"/>
              </a:rPr>
              <a:t>Fonte</a:t>
            </a: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pt-BR" sz="12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 </a:t>
            </a:r>
            <a:r>
              <a:rPr lang="pt-BR" sz="1200" u="sng"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https://www1.educacao.pe.gov.br/cpar/</a:t>
            </a:r>
            <a:r>
              <a:rPr lang="pt-BR" sz="1200"/>
              <a:t>. Acesso em 31 ago. 2021.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"/>
          <p:cNvSpPr/>
          <p:nvPr/>
        </p:nvSpPr>
        <p:spPr>
          <a:xfrm>
            <a:off x="1792949" y="1224980"/>
            <a:ext cx="4954475" cy="64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Indução eletromagnética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1"/>
          <p:cNvSpPr/>
          <p:nvPr/>
        </p:nvSpPr>
        <p:spPr>
          <a:xfrm>
            <a:off x="181297" y="4361317"/>
            <a:ext cx="11788726" cy="2091427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o ímã estiver em repouso, não haverá corrente no circuito. O movimento de um ímã dentro de um solenoide causa a variação da densidade das linhas de campo magnético. A variação do campo magnético gera um campo elétrico responsável por produzir a corrente elétrica. Dependendo do sentido do movimento do ímã se define o sentido da corrente elétrica gerada.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885" y="1968497"/>
            <a:ext cx="10714810" cy="219554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1"/>
          <p:cNvSpPr txBox="1"/>
          <p:nvPr/>
        </p:nvSpPr>
        <p:spPr>
          <a:xfrm>
            <a:off x="4409550" y="3998125"/>
            <a:ext cx="3372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latin typeface="Times New Roman"/>
                <a:ea typeface="Times New Roman"/>
                <a:cs typeface="Times New Roman"/>
                <a:sym typeface="Times New Roman"/>
              </a:rPr>
              <a:t>Fonte</a:t>
            </a: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pt-BR" sz="12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 </a:t>
            </a:r>
            <a:r>
              <a:rPr lang="pt-BR" sz="1200" u="sng"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https://www1.educacao.pe.gov.br/cpar/</a:t>
            </a:r>
            <a:r>
              <a:rPr lang="pt-BR" sz="1200"/>
              <a:t>. Acesso em 31 ago. 2021.</a:t>
            </a:r>
            <a:endParaRPr sz="1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"/>
          <p:cNvSpPr/>
          <p:nvPr/>
        </p:nvSpPr>
        <p:spPr>
          <a:xfrm>
            <a:off x="1819421" y="832154"/>
            <a:ext cx="9814559" cy="1441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campo magnético (B) e a corrente elétrica (i):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2"/>
          <p:cNvSpPr/>
          <p:nvPr/>
        </p:nvSpPr>
        <p:spPr>
          <a:xfrm>
            <a:off x="1819421" y="2273954"/>
            <a:ext cx="8710560" cy="4534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Correntes elétricas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Cargas elétricas em movimento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Geração de </a:t>
            </a:r>
            <a:r>
              <a:rPr b="1" lang="pt-BR" sz="3600">
                <a:latin typeface="Calibri"/>
                <a:ea typeface="Calibri"/>
                <a:cs typeface="Calibri"/>
                <a:sym typeface="Calibri"/>
              </a:rPr>
              <a:t>campos magnéticos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2"/>
          <p:cNvSpPr/>
          <p:nvPr/>
        </p:nvSpPr>
        <p:spPr>
          <a:xfrm>
            <a:off x="5851421" y="3209234"/>
            <a:ext cx="790920" cy="861840"/>
          </a:xfrm>
          <a:custGeom>
            <a:rect b="b" l="l" r="r" t="t"/>
            <a:pathLst>
              <a:path extrusionOk="0" h="2400" w="2203">
                <a:moveTo>
                  <a:pt x="550" y="0"/>
                </a:moveTo>
                <a:lnTo>
                  <a:pt x="550" y="1799"/>
                </a:lnTo>
                <a:lnTo>
                  <a:pt x="0" y="1799"/>
                </a:lnTo>
                <a:lnTo>
                  <a:pt x="1101" y="2399"/>
                </a:lnTo>
                <a:lnTo>
                  <a:pt x="2202" y="1799"/>
                </a:lnTo>
                <a:lnTo>
                  <a:pt x="1651" y="1799"/>
                </a:lnTo>
                <a:lnTo>
                  <a:pt x="1651" y="0"/>
                </a:lnTo>
                <a:lnTo>
                  <a:pt x="550" y="0"/>
                </a:lnTo>
              </a:path>
            </a:pathLst>
          </a:custGeom>
          <a:solidFill>
            <a:srgbClr val="2A5010"/>
          </a:solidFill>
          <a:ln>
            <a:noFill/>
          </a:ln>
        </p:spPr>
      </p:sp>
      <p:sp>
        <p:nvSpPr>
          <p:cNvPr id="186" name="Google Shape;186;p12"/>
          <p:cNvSpPr/>
          <p:nvPr/>
        </p:nvSpPr>
        <p:spPr>
          <a:xfrm>
            <a:off x="5851421" y="4648874"/>
            <a:ext cx="790920" cy="862200"/>
          </a:xfrm>
          <a:custGeom>
            <a:rect b="b" l="l" r="r" t="t"/>
            <a:pathLst>
              <a:path extrusionOk="0" h="2401" w="2203">
                <a:moveTo>
                  <a:pt x="550" y="0"/>
                </a:moveTo>
                <a:lnTo>
                  <a:pt x="550" y="1800"/>
                </a:lnTo>
                <a:lnTo>
                  <a:pt x="0" y="1800"/>
                </a:lnTo>
                <a:lnTo>
                  <a:pt x="1101" y="2400"/>
                </a:lnTo>
                <a:lnTo>
                  <a:pt x="2202" y="1800"/>
                </a:lnTo>
                <a:lnTo>
                  <a:pt x="1651" y="1800"/>
                </a:lnTo>
                <a:lnTo>
                  <a:pt x="1651" y="0"/>
                </a:lnTo>
                <a:lnTo>
                  <a:pt x="550" y="0"/>
                </a:lnTo>
              </a:path>
            </a:pathLst>
          </a:custGeom>
          <a:solidFill>
            <a:srgbClr val="2A5010"/>
          </a:solidFill>
          <a:ln>
            <a:noFill/>
          </a:ln>
        </p:spPr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"/>
          <p:cNvSpPr/>
          <p:nvPr/>
        </p:nvSpPr>
        <p:spPr>
          <a:xfrm>
            <a:off x="1059766" y="844061"/>
            <a:ext cx="9142200" cy="1468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Transformadores ou trafos: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3"/>
          <p:cNvSpPr/>
          <p:nvPr/>
        </p:nvSpPr>
        <p:spPr>
          <a:xfrm>
            <a:off x="225083" y="1875739"/>
            <a:ext cx="11648050" cy="537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rgbClr val="2A5010"/>
                </a:solidFill>
                <a:latin typeface="Calibri"/>
                <a:ea typeface="Calibri"/>
                <a:cs typeface="Calibri"/>
                <a:sym typeface="Calibri"/>
              </a:rPr>
              <a:t>Conceito inicial:</a:t>
            </a:r>
            <a:endParaRPr b="1" sz="4000">
              <a:solidFill>
                <a:srgbClr val="2A501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5759" lvl="0" marL="457200" marR="0" rtl="0" algn="just">
              <a:spcBef>
                <a:spcPts val="1202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-"/>
            </a:pP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transformador é uma máquina elétrica estática, que tem como finalidade transferir energia elétrica de um circuito magnético para outro, geralmente com tensões e correntes diferentes, mantendo a mesma frequência e aproximadamente a mesma potência.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1202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rgbClr val="2A5010"/>
                </a:solidFill>
                <a:latin typeface="Calibri"/>
                <a:ea typeface="Calibri"/>
                <a:cs typeface="Calibri"/>
                <a:sym typeface="Calibri"/>
              </a:rPr>
              <a:t>Princípio de funcionamento:</a:t>
            </a:r>
            <a:endParaRPr b="1" sz="4000">
              <a:solidFill>
                <a:srgbClr val="2A501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5759" lvl="0" marL="457200" marR="0" rtl="0" algn="just">
              <a:spcBef>
                <a:spcPts val="1202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-"/>
            </a:pP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funcionamento dos transformadores é baseado no princípio da indução eletromagnética, descoberta pelo físico inglês Michael Faraday, em 1831</a:t>
            </a: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5759" lvl="0" marL="457200" marR="0" rtl="0" algn="just">
              <a:spcBef>
                <a:spcPts val="1202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-"/>
            </a:pP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“Quando a corrente de uma bobina varia, seu campo magnético induz uma força eletromotriz (f.e.m.) numa bobina vizinha” </a:t>
            </a: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Faraday</a:t>
            </a: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).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"/>
          <p:cNvSpPr/>
          <p:nvPr/>
        </p:nvSpPr>
        <p:spPr>
          <a:xfrm>
            <a:off x="365760" y="2025748"/>
            <a:ext cx="11507372" cy="4785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rgbClr val="2A5010"/>
                </a:solidFill>
                <a:latin typeface="Calibri"/>
                <a:ea typeface="Calibri"/>
                <a:cs typeface="Calibri"/>
                <a:sym typeface="Calibri"/>
              </a:rPr>
              <a:t>Elementos constituintes do transformador:</a:t>
            </a:r>
            <a:endParaRPr b="1" sz="4000">
              <a:solidFill>
                <a:srgbClr val="2A501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5759" lvl="0" marL="457200" marR="0" rtl="0" algn="just">
              <a:spcBef>
                <a:spcPts val="634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-"/>
            </a:pP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a) Um núcleo de ferro laminado formando um circuito magnético fechado;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5759" lvl="0" marL="457200" marR="0" rtl="0" algn="just">
              <a:spcBef>
                <a:spcPts val="35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-"/>
            </a:pP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b) Bobinas primárias (que recebem a corrente) e secundárias (que fornecem a corrente).</a:t>
            </a:r>
            <a:endParaRPr/>
          </a:p>
          <a:p>
            <a:pPr indent="-328760" lvl="0" marL="457200" marR="0" rtl="0" algn="just">
              <a:spcBef>
                <a:spcPts val="6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68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rgbClr val="2A5010"/>
                </a:solidFill>
                <a:latin typeface="Calibri"/>
                <a:ea typeface="Calibri"/>
                <a:cs typeface="Calibri"/>
                <a:sym typeface="Calibri"/>
              </a:rPr>
              <a:t>Representação simbólica:</a:t>
            </a:r>
            <a:endParaRPr b="1" sz="4000">
              <a:solidFill>
                <a:srgbClr val="2A501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5759" lvl="0" marL="457200" marR="0" rtl="0" algn="just">
              <a:spcBef>
                <a:spcPts val="35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-"/>
            </a:pP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Os transformadores são representados em esquemas elétrico, por meio de símbolos: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5759" lvl="0" marL="457200" marR="0" rtl="0" algn="just">
              <a:spcBef>
                <a:spcPts val="634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-"/>
            </a:pP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a) Em esquemas multifilares (Fig. 1);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5759" lvl="0" marL="457200" marR="0" rtl="0" algn="just">
              <a:spcBef>
                <a:spcPts val="634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-"/>
            </a:pP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b) Em esquemas unifilares (Fig. 2).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4"/>
          <p:cNvSpPr/>
          <p:nvPr/>
        </p:nvSpPr>
        <p:spPr>
          <a:xfrm>
            <a:off x="1059766" y="844061"/>
            <a:ext cx="9142200" cy="1468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Transformadores ou trafos: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5963" y="2312141"/>
            <a:ext cx="5678700" cy="246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37542" y="3538142"/>
            <a:ext cx="4732204" cy="2478947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5"/>
          <p:cNvSpPr/>
          <p:nvPr/>
        </p:nvSpPr>
        <p:spPr>
          <a:xfrm>
            <a:off x="1059766" y="844061"/>
            <a:ext cx="9142200" cy="1468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Transformadores ou trafos: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5"/>
          <p:cNvSpPr txBox="1"/>
          <p:nvPr/>
        </p:nvSpPr>
        <p:spPr>
          <a:xfrm>
            <a:off x="7117200" y="6017100"/>
            <a:ext cx="3372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latin typeface="Times New Roman"/>
                <a:ea typeface="Times New Roman"/>
                <a:cs typeface="Times New Roman"/>
                <a:sym typeface="Times New Roman"/>
              </a:rPr>
              <a:t>Fonte</a:t>
            </a: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pt-BR" sz="12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 </a:t>
            </a:r>
            <a:r>
              <a:rPr lang="pt-BR" sz="1200" u="sng"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https://www1.educacao.pe.gov.br/cpar/</a:t>
            </a:r>
            <a:r>
              <a:rPr lang="pt-BR" sz="1200"/>
              <a:t>. Acesso em 31 ago. 2021.</a:t>
            </a:r>
            <a:endParaRPr sz="1200"/>
          </a:p>
        </p:txBody>
      </p:sp>
      <p:sp>
        <p:nvSpPr>
          <p:cNvPr id="213" name="Google Shape;213;p15"/>
          <p:cNvSpPr txBox="1"/>
          <p:nvPr/>
        </p:nvSpPr>
        <p:spPr>
          <a:xfrm>
            <a:off x="1860725" y="4777625"/>
            <a:ext cx="3372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latin typeface="Times New Roman"/>
                <a:ea typeface="Times New Roman"/>
                <a:cs typeface="Times New Roman"/>
                <a:sym typeface="Times New Roman"/>
              </a:rPr>
              <a:t>Fonte</a:t>
            </a: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pt-BR" sz="12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 </a:t>
            </a:r>
            <a:r>
              <a:rPr lang="pt-BR" sz="1200" u="sng"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https://www1.educacao.pe.gov.br/cpar/</a:t>
            </a:r>
            <a:r>
              <a:rPr lang="pt-BR" sz="1200"/>
              <a:t>. Acesso em 31 ago. 2021.</a:t>
            </a:r>
            <a:endParaRPr sz="1200"/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825" y="2053800"/>
            <a:ext cx="3527640" cy="21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20465" y="4238252"/>
            <a:ext cx="1912363" cy="2370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88559" y="2053800"/>
            <a:ext cx="215964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80143" y="2312141"/>
            <a:ext cx="3904920" cy="292896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6"/>
          <p:cNvSpPr/>
          <p:nvPr/>
        </p:nvSpPr>
        <p:spPr>
          <a:xfrm>
            <a:off x="8592960" y="3747960"/>
            <a:ext cx="931680" cy="931680"/>
          </a:xfrm>
          <a:prstGeom prst="ellipse">
            <a:avLst/>
          </a:prstGeom>
          <a:noFill/>
          <a:ln cap="flat" cmpd="sng" w="38150">
            <a:solidFill>
              <a:srgbClr val="C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6"/>
          <p:cNvSpPr/>
          <p:nvPr/>
        </p:nvSpPr>
        <p:spPr>
          <a:xfrm>
            <a:off x="1059766" y="844061"/>
            <a:ext cx="9142200" cy="1468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Transformadores ou trafos: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6"/>
          <p:cNvSpPr txBox="1"/>
          <p:nvPr/>
        </p:nvSpPr>
        <p:spPr>
          <a:xfrm>
            <a:off x="6080487" y="6054725"/>
            <a:ext cx="3372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latin typeface="Times New Roman"/>
                <a:ea typeface="Times New Roman"/>
                <a:cs typeface="Times New Roman"/>
                <a:sym typeface="Times New Roman"/>
              </a:rPr>
              <a:t>Fonte</a:t>
            </a: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pt-BR" sz="12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 </a:t>
            </a:r>
            <a:r>
              <a:rPr lang="pt-BR" sz="1200" u="sng"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https://www1.educacao.pe.gov.br/cpar/</a:t>
            </a:r>
            <a:r>
              <a:rPr lang="pt-BR" sz="1200"/>
              <a:t>. Acesso em 31 ago. 2021.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1391" y="2077255"/>
            <a:ext cx="6090480" cy="456768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7"/>
          <p:cNvSpPr/>
          <p:nvPr/>
        </p:nvSpPr>
        <p:spPr>
          <a:xfrm>
            <a:off x="6401391" y="2077255"/>
            <a:ext cx="1223640" cy="1223640"/>
          </a:xfrm>
          <a:prstGeom prst="ellipse">
            <a:avLst/>
          </a:prstGeom>
          <a:noFill/>
          <a:ln cap="flat" cmpd="sng" w="38150">
            <a:solidFill>
              <a:srgbClr val="C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7"/>
          <p:cNvSpPr/>
          <p:nvPr/>
        </p:nvSpPr>
        <p:spPr>
          <a:xfrm>
            <a:off x="1059766" y="844061"/>
            <a:ext cx="9142200" cy="1468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Transformadores ou trafos: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7"/>
          <p:cNvSpPr txBox="1"/>
          <p:nvPr/>
        </p:nvSpPr>
        <p:spPr>
          <a:xfrm>
            <a:off x="9071875" y="3991638"/>
            <a:ext cx="2434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latin typeface="Times New Roman"/>
                <a:ea typeface="Times New Roman"/>
                <a:cs typeface="Times New Roman"/>
                <a:sym typeface="Times New Roman"/>
              </a:rPr>
              <a:t>Fonte</a:t>
            </a: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pt-BR" sz="12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 </a:t>
            </a:r>
            <a:r>
              <a:rPr lang="pt-BR" sz="1200" u="sng"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https://www1.educacao.pe.gov.br/cpar/</a:t>
            </a:r>
            <a:r>
              <a:rPr lang="pt-BR" sz="1200"/>
              <a:t>. Acesso em 31 ago. 2021.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8971" y="2095944"/>
            <a:ext cx="2480008" cy="389923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8"/>
          <p:cNvSpPr/>
          <p:nvPr/>
        </p:nvSpPr>
        <p:spPr>
          <a:xfrm>
            <a:off x="8584181" y="2100983"/>
            <a:ext cx="3235570" cy="3049169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Transformadores utilizados em sistemas de distribuição (alimentação da rede secundária).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81212" y="2095944"/>
            <a:ext cx="5014440" cy="376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8"/>
          <p:cNvSpPr/>
          <p:nvPr/>
        </p:nvSpPr>
        <p:spPr>
          <a:xfrm>
            <a:off x="1059766" y="844061"/>
            <a:ext cx="9142200" cy="1468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Transformadores ou trafos</a:t>
            </a:r>
            <a:r>
              <a:rPr b="1" lang="pt-BR" sz="4000">
                <a:latin typeface="Calibri"/>
                <a:ea typeface="Calibri"/>
                <a:cs typeface="Calibri"/>
                <a:sym typeface="Calibri"/>
              </a:rPr>
              <a:t>: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8"/>
          <p:cNvSpPr txBox="1"/>
          <p:nvPr/>
        </p:nvSpPr>
        <p:spPr>
          <a:xfrm>
            <a:off x="3381075" y="5856150"/>
            <a:ext cx="5014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1"/>
                </a:solidFill>
              </a:rPr>
              <a:t>Fonte</a:t>
            </a:r>
            <a:r>
              <a:rPr lang="pt-BR">
                <a:solidFill>
                  <a:schemeClr val="dk1"/>
                </a:solidFill>
              </a:rPr>
              <a:t>: Disponível em: </a:t>
            </a:r>
            <a:r>
              <a:rPr lang="pt-BR" sz="12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https://www.researchgate.net/figure/Poste-da-rede-eletrica-com-transformador-pendurado-Fonte-Os-autores_fig3_287375757</a:t>
            </a:r>
            <a:r>
              <a:rPr lang="pt-BR">
                <a:solidFill>
                  <a:schemeClr val="dk1"/>
                </a:solidFill>
              </a:rPr>
              <a:t>. Acesso em 31 ago. 2021.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1675" y="1913625"/>
            <a:ext cx="2766454" cy="4272351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9"/>
          <p:cNvSpPr/>
          <p:nvPr/>
        </p:nvSpPr>
        <p:spPr>
          <a:xfrm>
            <a:off x="6617529" y="1891939"/>
            <a:ext cx="4038480" cy="8251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Corte em um transformador (bobinas, buchas, radiador).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06461" y="2717059"/>
            <a:ext cx="4936680" cy="386676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9"/>
          <p:cNvSpPr/>
          <p:nvPr/>
        </p:nvSpPr>
        <p:spPr>
          <a:xfrm>
            <a:off x="1059766" y="844061"/>
            <a:ext cx="9142200" cy="1468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Transformadores ou trafos: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9"/>
          <p:cNvSpPr txBox="1"/>
          <p:nvPr/>
        </p:nvSpPr>
        <p:spPr>
          <a:xfrm>
            <a:off x="1609800" y="6185975"/>
            <a:ext cx="6204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1"/>
                </a:solidFill>
              </a:rPr>
              <a:t>Fonte</a:t>
            </a:r>
            <a:r>
              <a:rPr lang="pt-BR">
                <a:solidFill>
                  <a:schemeClr val="dk1"/>
                </a:solidFill>
              </a:rPr>
              <a:t>: Disponível em: </a:t>
            </a:r>
            <a:r>
              <a:rPr lang="pt-BR" sz="12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https://www.researchgate.net/figure/Poste-da-rede-eletrica-com-transformador-pendurado-Fonte-Os-autores_fig3_287375757</a:t>
            </a:r>
            <a:r>
              <a:rPr lang="pt-BR">
                <a:solidFill>
                  <a:schemeClr val="dk1"/>
                </a:solidFill>
              </a:rPr>
              <a:t>. Acesso em 31 ago. 2021.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/>
          <p:nvPr/>
        </p:nvSpPr>
        <p:spPr>
          <a:xfrm>
            <a:off x="961292" y="829994"/>
            <a:ext cx="9142200" cy="1468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1" lang="pt-BR" sz="4000">
                <a:latin typeface="Calibri"/>
                <a:ea typeface="Calibri"/>
                <a:cs typeface="Calibri"/>
                <a:sym typeface="Calibri"/>
              </a:rPr>
              <a:t>ransformadores ou trafos:</a:t>
            </a:r>
            <a:endParaRPr b="1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2"/>
          <p:cNvSpPr/>
          <p:nvPr/>
        </p:nvSpPr>
        <p:spPr>
          <a:xfrm>
            <a:off x="286698" y="2128957"/>
            <a:ext cx="11616803" cy="537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3600" u="none" cap="none" strike="noStrike">
                <a:solidFill>
                  <a:srgbClr val="2A5010"/>
                </a:solidFill>
                <a:latin typeface="Calibri"/>
                <a:ea typeface="Calibri"/>
                <a:cs typeface="Calibri"/>
                <a:sym typeface="Calibri"/>
              </a:rPr>
              <a:t>Por que precisamos estudar este tópico?</a:t>
            </a:r>
            <a:endParaRPr b="0" i="0" sz="3600" u="none" cap="none" strike="noStrike">
              <a:solidFill>
                <a:srgbClr val="2A501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5759" lvl="0" marL="457200" marR="0" rtl="0" algn="just">
              <a:spcBef>
                <a:spcPts val="1202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-"/>
            </a:pPr>
            <a:r>
              <a:rPr b="0" i="0" lang="pt-BR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Os transformadores permitem a transmissão a grandes distâncias usando altos níveis de tensão e reduzindo as perdas elétricas dos sistemas;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5759" lvl="0" marL="457200" marR="0" rtl="0" algn="just">
              <a:spcBef>
                <a:spcPts val="1202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-"/>
            </a:pPr>
            <a:r>
              <a:rPr b="0" i="0" lang="pt-BR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Entender os aspectos básicos do campo magnético que estabelecem os fundamentos da operação dos transformadores;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5759" lvl="0" marL="457200" marR="0" rtl="0" algn="just">
              <a:spcBef>
                <a:spcPts val="1202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-"/>
            </a:pPr>
            <a:r>
              <a:rPr b="0" i="0" lang="pt-BR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Desenvolver circuitos equivalentes que representem o comportamento dos transformadores.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0"/>
          <p:cNvSpPr/>
          <p:nvPr/>
        </p:nvSpPr>
        <p:spPr>
          <a:xfrm>
            <a:off x="7188592" y="1988640"/>
            <a:ext cx="4375052" cy="2556727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Transformador utilizado em subestação de sistemas de distribuição (cerca de 3,5 metros de altura).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8359" y="1988659"/>
            <a:ext cx="5486040" cy="411444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0"/>
          <p:cNvSpPr/>
          <p:nvPr/>
        </p:nvSpPr>
        <p:spPr>
          <a:xfrm>
            <a:off x="1059766" y="844061"/>
            <a:ext cx="9142200" cy="1468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Transformadores ou trafos: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0"/>
          <p:cNvSpPr txBox="1"/>
          <p:nvPr/>
        </p:nvSpPr>
        <p:spPr>
          <a:xfrm>
            <a:off x="842200" y="6103100"/>
            <a:ext cx="6944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1"/>
                </a:solidFill>
              </a:rPr>
              <a:t>Fonte</a:t>
            </a:r>
            <a:r>
              <a:rPr lang="pt-BR">
                <a:solidFill>
                  <a:schemeClr val="dk1"/>
                </a:solidFill>
              </a:rPr>
              <a:t>: Disponível em: </a:t>
            </a:r>
            <a:r>
              <a:rPr lang="pt-BR" sz="12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https://www.researchgate.net/figure/Poste-da-rede-eletrica-com-transformador-pendurado-Fonte-Os-autores_fig3_287375757</a:t>
            </a:r>
            <a:r>
              <a:rPr lang="pt-BR">
                <a:solidFill>
                  <a:schemeClr val="dk1"/>
                </a:solidFill>
              </a:rPr>
              <a:t>. Acesso em 31 ago. 2021.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1"/>
          <p:cNvSpPr/>
          <p:nvPr/>
        </p:nvSpPr>
        <p:spPr>
          <a:xfrm>
            <a:off x="7188590" y="1950242"/>
            <a:ext cx="4038120" cy="206428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Transformador utilizado em subestação de sistemas industriais.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7906" y="2048716"/>
            <a:ext cx="5631872" cy="425361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1"/>
          <p:cNvSpPr/>
          <p:nvPr/>
        </p:nvSpPr>
        <p:spPr>
          <a:xfrm>
            <a:off x="1059766" y="844061"/>
            <a:ext cx="9142200" cy="1468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Transformadores ou trafos: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1"/>
          <p:cNvSpPr txBox="1"/>
          <p:nvPr/>
        </p:nvSpPr>
        <p:spPr>
          <a:xfrm>
            <a:off x="1387800" y="6010850"/>
            <a:ext cx="5631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1"/>
                </a:solidFill>
              </a:rPr>
              <a:t>Fonte</a:t>
            </a:r>
            <a:r>
              <a:rPr lang="pt-BR">
                <a:solidFill>
                  <a:schemeClr val="dk1"/>
                </a:solidFill>
              </a:rPr>
              <a:t>: Disponível em: </a:t>
            </a:r>
            <a:r>
              <a:rPr lang="pt-BR" sz="12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https://www.researchgate.net/figure/Poste-da-rede-eletrica-com-transformador-pendurado-Fonte-Os-autores_fig3_287375757</a:t>
            </a:r>
            <a:r>
              <a:rPr lang="pt-BR">
                <a:solidFill>
                  <a:schemeClr val="dk1"/>
                </a:solidFill>
              </a:rPr>
              <a:t>. Acesso em 31 ago. 2021.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8370" y="2191209"/>
            <a:ext cx="3650797" cy="400716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2"/>
          <p:cNvSpPr/>
          <p:nvPr/>
        </p:nvSpPr>
        <p:spPr>
          <a:xfrm>
            <a:off x="6314989" y="2130505"/>
            <a:ext cx="2744603" cy="206428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Transformador utilizado em sistemas de transmissão.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2"/>
          <p:cNvSpPr/>
          <p:nvPr/>
        </p:nvSpPr>
        <p:spPr>
          <a:xfrm>
            <a:off x="1059766" y="844061"/>
            <a:ext cx="9142200" cy="1468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Transformadores ou tra</a:t>
            </a:r>
            <a:r>
              <a:rPr b="1" lang="pt-BR" sz="4000">
                <a:latin typeface="Calibri"/>
                <a:ea typeface="Calibri"/>
                <a:cs typeface="Calibri"/>
                <a:sym typeface="Calibri"/>
              </a:rPr>
              <a:t>fos: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2"/>
          <p:cNvSpPr txBox="1"/>
          <p:nvPr/>
        </p:nvSpPr>
        <p:spPr>
          <a:xfrm>
            <a:off x="1856300" y="6057600"/>
            <a:ext cx="5586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1"/>
                </a:solidFill>
              </a:rPr>
              <a:t>Fonte</a:t>
            </a:r>
            <a:r>
              <a:rPr lang="pt-BR">
                <a:solidFill>
                  <a:schemeClr val="dk1"/>
                </a:solidFill>
              </a:rPr>
              <a:t>: Disponível em: </a:t>
            </a:r>
            <a:r>
              <a:rPr lang="pt-BR" sz="12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https://www.researchgate.net/figure/Poste-da-rede-eletrica-com-transformador-pendurado-Fonte-Os-autores_fig3_287375757</a:t>
            </a:r>
            <a:r>
              <a:rPr lang="pt-BR">
                <a:solidFill>
                  <a:schemeClr val="dk1"/>
                </a:solidFill>
              </a:rPr>
              <a:t>. Acesso em 31 ago. 2021.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3"/>
          <p:cNvSpPr/>
          <p:nvPr/>
        </p:nvSpPr>
        <p:spPr>
          <a:xfrm>
            <a:off x="1450150" y="6116725"/>
            <a:ext cx="10117332" cy="58692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Transformadores utilizados em sistemas de</a:t>
            </a:r>
            <a:r>
              <a:rPr lang="pt-BR" sz="3200">
                <a:latin typeface="Calibri"/>
                <a:ea typeface="Calibri"/>
                <a:cs typeface="Calibri"/>
                <a:sym typeface="Calibri"/>
              </a:rPr>
              <a:t> t</a:t>
            </a:r>
            <a:r>
              <a:rPr lang="pt-BR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ransmissão.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1087" y="1950409"/>
            <a:ext cx="4449239" cy="336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50149" y="1951121"/>
            <a:ext cx="4412880" cy="336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3"/>
          <p:cNvSpPr/>
          <p:nvPr/>
        </p:nvSpPr>
        <p:spPr>
          <a:xfrm>
            <a:off x="1059766" y="844061"/>
            <a:ext cx="9142200" cy="1468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Transformadores ou trafos: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3"/>
          <p:cNvSpPr txBox="1"/>
          <p:nvPr/>
        </p:nvSpPr>
        <p:spPr>
          <a:xfrm>
            <a:off x="3588738" y="5230100"/>
            <a:ext cx="5014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1"/>
                </a:solidFill>
              </a:rPr>
              <a:t>Fonte</a:t>
            </a:r>
            <a:r>
              <a:rPr lang="pt-BR">
                <a:solidFill>
                  <a:schemeClr val="dk1"/>
                </a:solidFill>
              </a:rPr>
              <a:t>: Disponível em: </a:t>
            </a:r>
            <a:r>
              <a:rPr lang="pt-BR" sz="12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https://www.researchgate.net/figure/Poste-da-rede-eletrica-com-transformador-pendurado-Fonte-Os-autores_fig3_287375757</a:t>
            </a:r>
            <a:r>
              <a:rPr lang="pt-BR">
                <a:solidFill>
                  <a:schemeClr val="dk1"/>
                </a:solidFill>
              </a:rPr>
              <a:t>. Acesso em 31 ago. 2021.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"/>
          <p:cNvSpPr/>
          <p:nvPr/>
        </p:nvSpPr>
        <p:spPr>
          <a:xfrm>
            <a:off x="347797" y="1819836"/>
            <a:ext cx="11422966" cy="256698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-361440" lvl="0" marL="361800" marR="0" rtl="0" algn="just"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Pts val="2400"/>
              <a:buFont typeface="Noto Sans Symbols"/>
              <a:buChar char="■"/>
            </a:pP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transformador é comumente utilizado em sistemas de conversão de energia e em sistemas elétricos</a:t>
            </a: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;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40" lvl="0" marL="361800" marR="0" rtl="0" algn="just">
              <a:spcBef>
                <a:spcPts val="998"/>
              </a:spcBef>
              <a:spcAft>
                <a:spcPts val="0"/>
              </a:spcAft>
              <a:buClr>
                <a:srgbClr val="339933"/>
              </a:buClr>
              <a:buSzPts val="2400"/>
              <a:buFont typeface="Noto Sans Symbols"/>
              <a:buChar char="■"/>
            </a:pP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Seu princípio de funcionamento é baseado nas leis desenvolvidas para análise de circuitos magnéticos</a:t>
            </a: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;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40" lvl="0" marL="361800" marR="0" rtl="0" algn="just">
              <a:spcBef>
                <a:spcPts val="998"/>
              </a:spcBef>
              <a:spcAft>
                <a:spcPts val="0"/>
              </a:spcAft>
              <a:buClr>
                <a:srgbClr val="339933"/>
              </a:buClr>
              <a:buSzPts val="2400"/>
              <a:buFont typeface="Noto Sans Symbols"/>
              <a:buChar char="■"/>
            </a:pP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Transformadores são utilizados para transferir energia elétrica entre diferentes circuitos elétricos através de um campo magnético, usualmente com diferentes níveis de tensão.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3" name="Google Shape;293;p24"/>
          <p:cNvGrpSpPr/>
          <p:nvPr/>
        </p:nvGrpSpPr>
        <p:grpSpPr>
          <a:xfrm>
            <a:off x="8623033" y="4551787"/>
            <a:ext cx="1286295" cy="1699144"/>
            <a:chOff x="6552000" y="4896000"/>
            <a:chExt cx="1006920" cy="1223640"/>
          </a:xfrm>
        </p:grpSpPr>
        <p:grpSp>
          <p:nvGrpSpPr>
            <p:cNvPr id="294" name="Google Shape;294;p24"/>
            <p:cNvGrpSpPr/>
            <p:nvPr/>
          </p:nvGrpSpPr>
          <p:grpSpPr>
            <a:xfrm>
              <a:off x="6552000" y="4896000"/>
              <a:ext cx="421920" cy="1220040"/>
              <a:chOff x="6552000" y="4896000"/>
              <a:chExt cx="421920" cy="1220040"/>
            </a:xfrm>
          </p:grpSpPr>
          <p:grpSp>
            <p:nvGrpSpPr>
              <p:cNvPr id="295" name="Google Shape;295;p24"/>
              <p:cNvGrpSpPr/>
              <p:nvPr/>
            </p:nvGrpSpPr>
            <p:grpSpPr>
              <a:xfrm>
                <a:off x="6552000" y="4896000"/>
                <a:ext cx="417600" cy="623160"/>
                <a:chOff x="6552000" y="4896000"/>
                <a:chExt cx="417600" cy="623160"/>
              </a:xfrm>
            </p:grpSpPr>
            <p:sp>
              <p:nvSpPr>
                <p:cNvPr id="296" name="Google Shape;296;p24"/>
                <p:cNvSpPr/>
                <p:nvPr/>
              </p:nvSpPr>
              <p:spPr>
                <a:xfrm>
                  <a:off x="6575400" y="4915440"/>
                  <a:ext cx="394200" cy="297360"/>
                </a:xfrm>
                <a:prstGeom prst="ellipse">
                  <a:avLst/>
                </a:prstGeom>
                <a:noFill/>
                <a:ln cap="flat" cmpd="sng" w="12600">
                  <a:solidFill>
                    <a:srgbClr val="000000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7" name="Google Shape;297;p24"/>
                <p:cNvSpPr/>
                <p:nvPr/>
              </p:nvSpPr>
              <p:spPr>
                <a:xfrm>
                  <a:off x="6575400" y="5211360"/>
                  <a:ext cx="394200" cy="297360"/>
                </a:xfrm>
                <a:prstGeom prst="ellipse">
                  <a:avLst/>
                </a:prstGeom>
                <a:noFill/>
                <a:ln cap="flat" cmpd="sng" w="12600">
                  <a:solidFill>
                    <a:srgbClr val="000000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8" name="Google Shape;298;p24"/>
                <p:cNvSpPr/>
                <p:nvPr/>
              </p:nvSpPr>
              <p:spPr>
                <a:xfrm>
                  <a:off x="6552000" y="4896000"/>
                  <a:ext cx="201960" cy="623160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9075">
                  <a:solidFill>
                    <a:srgbClr val="FFFFFF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99" name="Google Shape;299;p24"/>
              <p:cNvGrpSpPr/>
              <p:nvPr/>
            </p:nvGrpSpPr>
            <p:grpSpPr>
              <a:xfrm>
                <a:off x="6556320" y="5492880"/>
                <a:ext cx="417600" cy="623160"/>
                <a:chOff x="6556320" y="5492880"/>
                <a:chExt cx="417600" cy="623160"/>
              </a:xfrm>
            </p:grpSpPr>
            <p:sp>
              <p:nvSpPr>
                <p:cNvPr id="300" name="Google Shape;300;p24"/>
                <p:cNvSpPr/>
                <p:nvPr/>
              </p:nvSpPr>
              <p:spPr>
                <a:xfrm>
                  <a:off x="6579000" y="5512680"/>
                  <a:ext cx="394920" cy="297000"/>
                </a:xfrm>
                <a:prstGeom prst="ellipse">
                  <a:avLst/>
                </a:prstGeom>
                <a:noFill/>
                <a:ln cap="flat" cmpd="sng" w="12600">
                  <a:solidFill>
                    <a:srgbClr val="000000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1" name="Google Shape;301;p24"/>
                <p:cNvSpPr/>
                <p:nvPr/>
              </p:nvSpPr>
              <p:spPr>
                <a:xfrm>
                  <a:off x="6579000" y="5808600"/>
                  <a:ext cx="394920" cy="297000"/>
                </a:xfrm>
                <a:prstGeom prst="ellipse">
                  <a:avLst/>
                </a:prstGeom>
                <a:noFill/>
                <a:ln cap="flat" cmpd="sng" w="12600">
                  <a:solidFill>
                    <a:srgbClr val="000000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2" name="Google Shape;302;p24"/>
                <p:cNvSpPr/>
                <p:nvPr/>
              </p:nvSpPr>
              <p:spPr>
                <a:xfrm>
                  <a:off x="6556320" y="5492880"/>
                  <a:ext cx="201960" cy="623160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9075">
                  <a:solidFill>
                    <a:srgbClr val="FFFFFF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303" name="Google Shape;303;p24"/>
            <p:cNvGrpSpPr/>
            <p:nvPr/>
          </p:nvGrpSpPr>
          <p:grpSpPr>
            <a:xfrm>
              <a:off x="7137360" y="4899600"/>
              <a:ext cx="421560" cy="1220040"/>
              <a:chOff x="7137360" y="4899600"/>
              <a:chExt cx="421560" cy="1220040"/>
            </a:xfrm>
          </p:grpSpPr>
          <p:grpSp>
            <p:nvGrpSpPr>
              <p:cNvPr id="304" name="Google Shape;304;p24"/>
              <p:cNvGrpSpPr/>
              <p:nvPr/>
            </p:nvGrpSpPr>
            <p:grpSpPr>
              <a:xfrm>
                <a:off x="7142040" y="4899600"/>
                <a:ext cx="416880" cy="623160"/>
                <a:chOff x="7142040" y="4899600"/>
                <a:chExt cx="416880" cy="623160"/>
              </a:xfrm>
            </p:grpSpPr>
            <p:sp>
              <p:nvSpPr>
                <p:cNvPr id="305" name="Google Shape;305;p24"/>
                <p:cNvSpPr/>
                <p:nvPr/>
              </p:nvSpPr>
              <p:spPr>
                <a:xfrm flipH="1">
                  <a:off x="7142040" y="4917240"/>
                  <a:ext cx="396000" cy="297360"/>
                </a:xfrm>
                <a:prstGeom prst="ellipse">
                  <a:avLst/>
                </a:prstGeom>
                <a:noFill/>
                <a:ln cap="flat" cmpd="sng" w="12600">
                  <a:solidFill>
                    <a:srgbClr val="000000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6" name="Google Shape;306;p24"/>
                <p:cNvSpPr/>
                <p:nvPr/>
              </p:nvSpPr>
              <p:spPr>
                <a:xfrm flipH="1">
                  <a:off x="7142040" y="5213160"/>
                  <a:ext cx="396000" cy="297000"/>
                </a:xfrm>
                <a:prstGeom prst="ellipse">
                  <a:avLst/>
                </a:prstGeom>
                <a:noFill/>
                <a:ln cap="flat" cmpd="sng" w="12600">
                  <a:solidFill>
                    <a:srgbClr val="000000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7" name="Google Shape;307;p24"/>
                <p:cNvSpPr/>
                <p:nvPr/>
              </p:nvSpPr>
              <p:spPr>
                <a:xfrm flipH="1">
                  <a:off x="7356240" y="4899600"/>
                  <a:ext cx="202680" cy="623160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9075">
                  <a:solidFill>
                    <a:srgbClr val="FFFFFF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08" name="Google Shape;308;p24"/>
              <p:cNvGrpSpPr/>
              <p:nvPr/>
            </p:nvGrpSpPr>
            <p:grpSpPr>
              <a:xfrm>
                <a:off x="7137360" y="5496480"/>
                <a:ext cx="417240" cy="623160"/>
                <a:chOff x="7137360" y="5496480"/>
                <a:chExt cx="417240" cy="623160"/>
              </a:xfrm>
            </p:grpSpPr>
            <p:sp>
              <p:nvSpPr>
                <p:cNvPr id="309" name="Google Shape;309;p24"/>
                <p:cNvSpPr/>
                <p:nvPr/>
              </p:nvSpPr>
              <p:spPr>
                <a:xfrm>
                  <a:off x="7138080" y="5516280"/>
                  <a:ext cx="396360" cy="297000"/>
                </a:xfrm>
                <a:prstGeom prst="ellipse">
                  <a:avLst/>
                </a:prstGeom>
                <a:noFill/>
                <a:ln cap="flat" cmpd="sng" w="12600">
                  <a:solidFill>
                    <a:srgbClr val="000000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0" name="Google Shape;310;p24"/>
                <p:cNvSpPr/>
                <p:nvPr/>
              </p:nvSpPr>
              <p:spPr>
                <a:xfrm flipH="1">
                  <a:off x="7137360" y="5811840"/>
                  <a:ext cx="396360" cy="297360"/>
                </a:xfrm>
                <a:prstGeom prst="ellipse">
                  <a:avLst/>
                </a:prstGeom>
                <a:noFill/>
                <a:ln cap="flat" cmpd="sng" w="12600">
                  <a:solidFill>
                    <a:srgbClr val="000000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1" name="Google Shape;311;p24"/>
                <p:cNvSpPr/>
                <p:nvPr/>
              </p:nvSpPr>
              <p:spPr>
                <a:xfrm flipH="1">
                  <a:off x="7351920" y="5496480"/>
                  <a:ext cx="202680" cy="623160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9075">
                  <a:solidFill>
                    <a:srgbClr val="FFFFFF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pic>
        <p:nvPicPr>
          <p:cNvPr id="312" name="Google Shape;31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1941" y="4302310"/>
            <a:ext cx="2124720" cy="2040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49773" y="4317785"/>
            <a:ext cx="2219040" cy="200988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4"/>
          <p:cNvSpPr/>
          <p:nvPr/>
        </p:nvSpPr>
        <p:spPr>
          <a:xfrm>
            <a:off x="9800335" y="5003776"/>
            <a:ext cx="1172704" cy="463846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símbolo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4"/>
          <p:cNvSpPr/>
          <p:nvPr/>
        </p:nvSpPr>
        <p:spPr>
          <a:xfrm>
            <a:off x="1059766" y="844061"/>
            <a:ext cx="9142200" cy="1468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Transformadores ou trafos: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24"/>
          <p:cNvSpPr txBox="1"/>
          <p:nvPr/>
        </p:nvSpPr>
        <p:spPr>
          <a:xfrm>
            <a:off x="6064175" y="6119100"/>
            <a:ext cx="5898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dk1"/>
                </a:solidFill>
              </a:rPr>
              <a:t>Fonte</a:t>
            </a:r>
            <a:r>
              <a:rPr lang="pt-BR" sz="1200">
                <a:solidFill>
                  <a:schemeClr val="dk1"/>
                </a:solidFill>
              </a:rPr>
              <a:t>: Disponível em: </a:t>
            </a:r>
            <a:r>
              <a:rPr lang="pt-BR" sz="12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https://www.researchgate.net/figure/Poste-da-rede-eletrica-com-transformador-pendurado-Fonte-Os-autores_fig3_287375757</a:t>
            </a:r>
            <a:r>
              <a:rPr lang="pt-BR" sz="1200">
                <a:solidFill>
                  <a:schemeClr val="dk1"/>
                </a:solidFill>
              </a:rPr>
              <a:t>. Acesso em 31 ago. 2021.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5"/>
          <p:cNvSpPr/>
          <p:nvPr/>
        </p:nvSpPr>
        <p:spPr>
          <a:xfrm>
            <a:off x="140676" y="1973049"/>
            <a:ext cx="11746523" cy="442903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36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2A5010"/>
                </a:solidFill>
                <a:latin typeface="Calibri"/>
                <a:ea typeface="Calibri"/>
                <a:cs typeface="Calibri"/>
                <a:sym typeface="Calibri"/>
              </a:rPr>
              <a:t>	As principais aplicações dos transformadores são:</a:t>
            </a:r>
            <a:endParaRPr b="1" sz="2400">
              <a:solidFill>
                <a:srgbClr val="2A501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40" lvl="2" marL="819000" marR="0" rtl="0" algn="just">
              <a:spcBef>
                <a:spcPts val="998"/>
              </a:spcBef>
              <a:spcAft>
                <a:spcPts val="0"/>
              </a:spcAft>
              <a:buClr>
                <a:srgbClr val="339933"/>
              </a:buClr>
              <a:buSzPts val="2400"/>
              <a:buFont typeface="Noto Sans Symbols"/>
              <a:buChar char="■"/>
            </a:pPr>
            <a:r>
              <a:rPr b="0" i="0" lang="pt-B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Adequar os níveis de tensão em sistemas de geração, transmissão e distribuição de energia elétrica</a:t>
            </a: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40" lvl="2" marL="819000" marR="0" rtl="0" algn="just">
              <a:spcBef>
                <a:spcPts val="998"/>
              </a:spcBef>
              <a:spcAft>
                <a:spcPts val="0"/>
              </a:spcAft>
              <a:buClr>
                <a:srgbClr val="339933"/>
              </a:buClr>
              <a:buSzPts val="2400"/>
              <a:buFont typeface="Noto Sans Symbols"/>
              <a:buChar char="■"/>
            </a:pPr>
            <a:r>
              <a:rPr b="0" i="0" lang="pt-B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Isolar eletricamente sistemas de controle e eletrônicos do circuito de potência principal (toda a energia é transferida somente através do campo magnético)</a:t>
            </a: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40" lvl="2" marL="819000" marR="0" rtl="0" algn="just">
              <a:spcBef>
                <a:spcPts val="998"/>
              </a:spcBef>
              <a:spcAft>
                <a:spcPts val="0"/>
              </a:spcAft>
              <a:buClr>
                <a:srgbClr val="339933"/>
              </a:buClr>
              <a:buSzPts val="2400"/>
              <a:buFont typeface="Noto Sans Symbols"/>
              <a:buChar char="■"/>
            </a:pPr>
            <a:r>
              <a:rPr b="0" i="0" lang="pt-B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Realizar casamento de impedância de forma a maximizar a transferência de potência</a:t>
            </a: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40" lvl="2" marL="819000" marR="0" rtl="0" algn="just">
              <a:spcBef>
                <a:spcPts val="998"/>
              </a:spcBef>
              <a:spcAft>
                <a:spcPts val="0"/>
              </a:spcAft>
              <a:buClr>
                <a:srgbClr val="339933"/>
              </a:buClr>
              <a:buSzPts val="2400"/>
              <a:buFont typeface="Noto Sans Symbols"/>
              <a:buChar char="■"/>
            </a:pPr>
            <a:r>
              <a:rPr b="0" i="0" lang="pt-B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Evitar que a corrente contínua de um circuito elétrico seja transferida para o outro circuito elétrico</a:t>
            </a: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40" lvl="2" marL="819000" marR="0" rtl="0" algn="just">
              <a:spcBef>
                <a:spcPts val="998"/>
              </a:spcBef>
              <a:spcAft>
                <a:spcPts val="0"/>
              </a:spcAft>
              <a:buClr>
                <a:srgbClr val="339933"/>
              </a:buClr>
              <a:buSzPts val="2400"/>
              <a:buFont typeface="Noto Sans Symbols"/>
              <a:buChar char="■"/>
            </a:pPr>
            <a:r>
              <a:rPr b="0" i="0" lang="pt-B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Realizar medidas de tensão e corrente. Um transformador pode fornecer isolação entre linhas de distribuição e dispositivos de medição.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25"/>
          <p:cNvSpPr/>
          <p:nvPr/>
        </p:nvSpPr>
        <p:spPr>
          <a:xfrm>
            <a:off x="1059766" y="844061"/>
            <a:ext cx="9142200" cy="1468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Transformadores ou trafos: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6"/>
          <p:cNvSpPr/>
          <p:nvPr/>
        </p:nvSpPr>
        <p:spPr>
          <a:xfrm>
            <a:off x="419672" y="3941973"/>
            <a:ext cx="11366695" cy="293631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-361440" lvl="0" marL="361800" marR="0" rtl="0" algn="just"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Pts val="2400"/>
              <a:buFont typeface="Noto Sans Symbols"/>
              <a:buChar char="■"/>
            </a:pP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transformador tem a função de transformar energia elétrica em c.a. de um determinado nível de tensão para um outro nível de tensão através da ação de um campo magnético.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40" lvl="0" marL="361800" marR="0" rtl="0" algn="just">
              <a:spcBef>
                <a:spcPts val="998"/>
              </a:spcBef>
              <a:spcAft>
                <a:spcPts val="0"/>
              </a:spcAft>
              <a:buClr>
                <a:srgbClr val="339933"/>
              </a:buClr>
              <a:buSzPts val="2400"/>
              <a:buFont typeface="Noto Sans Symbols"/>
              <a:buChar char="■"/>
            </a:pP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Esse dispositivo consiste de duas ou mais bobinas enroladas em um núcleo ferromagnético.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40" lvl="0" marL="361800" marR="0" rtl="0" algn="just">
              <a:spcBef>
                <a:spcPts val="998"/>
              </a:spcBef>
              <a:spcAft>
                <a:spcPts val="0"/>
              </a:spcAft>
              <a:buClr>
                <a:srgbClr val="339933"/>
              </a:buClr>
              <a:buSzPts val="2400"/>
              <a:buFont typeface="Noto Sans Symbols"/>
              <a:buChar char="■"/>
            </a:pP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Normalmente, a única conexão entre essas bobinas é o fluxo magnético que circula pelo núcleo ferromagnético (com exceção do autotransformador).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5194" y="1993195"/>
            <a:ext cx="1983546" cy="1904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42560" y="1925239"/>
            <a:ext cx="2102040" cy="190404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6"/>
          <p:cNvSpPr/>
          <p:nvPr/>
        </p:nvSpPr>
        <p:spPr>
          <a:xfrm>
            <a:off x="8994859" y="2780335"/>
            <a:ext cx="918000" cy="3679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símbolo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3" name="Google Shape;333;p26"/>
          <p:cNvGrpSpPr/>
          <p:nvPr/>
        </p:nvGrpSpPr>
        <p:grpSpPr>
          <a:xfrm>
            <a:off x="8041219" y="2348335"/>
            <a:ext cx="1006920" cy="1223640"/>
            <a:chOff x="6264000" y="2016000"/>
            <a:chExt cx="1006920" cy="1223640"/>
          </a:xfrm>
        </p:grpSpPr>
        <p:grpSp>
          <p:nvGrpSpPr>
            <p:cNvPr id="334" name="Google Shape;334;p26"/>
            <p:cNvGrpSpPr/>
            <p:nvPr/>
          </p:nvGrpSpPr>
          <p:grpSpPr>
            <a:xfrm>
              <a:off x="6264000" y="2016000"/>
              <a:ext cx="421920" cy="1220040"/>
              <a:chOff x="6264000" y="2016000"/>
              <a:chExt cx="421920" cy="1220040"/>
            </a:xfrm>
          </p:grpSpPr>
          <p:grpSp>
            <p:nvGrpSpPr>
              <p:cNvPr id="335" name="Google Shape;335;p26"/>
              <p:cNvGrpSpPr/>
              <p:nvPr/>
            </p:nvGrpSpPr>
            <p:grpSpPr>
              <a:xfrm>
                <a:off x="6264000" y="2016000"/>
                <a:ext cx="417600" cy="623160"/>
                <a:chOff x="6264000" y="2016000"/>
                <a:chExt cx="417600" cy="623160"/>
              </a:xfrm>
            </p:grpSpPr>
            <p:sp>
              <p:nvSpPr>
                <p:cNvPr id="336" name="Google Shape;336;p26"/>
                <p:cNvSpPr/>
                <p:nvPr/>
              </p:nvSpPr>
              <p:spPr>
                <a:xfrm>
                  <a:off x="6287400" y="2035440"/>
                  <a:ext cx="394200" cy="297360"/>
                </a:xfrm>
                <a:prstGeom prst="ellipse">
                  <a:avLst/>
                </a:prstGeom>
                <a:noFill/>
                <a:ln cap="flat" cmpd="sng" w="12600">
                  <a:solidFill>
                    <a:srgbClr val="000000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7" name="Google Shape;337;p26"/>
                <p:cNvSpPr/>
                <p:nvPr/>
              </p:nvSpPr>
              <p:spPr>
                <a:xfrm>
                  <a:off x="6287400" y="2331360"/>
                  <a:ext cx="394200" cy="297360"/>
                </a:xfrm>
                <a:prstGeom prst="ellipse">
                  <a:avLst/>
                </a:prstGeom>
                <a:noFill/>
                <a:ln cap="flat" cmpd="sng" w="12600">
                  <a:solidFill>
                    <a:srgbClr val="000000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8" name="Google Shape;338;p26"/>
                <p:cNvSpPr/>
                <p:nvPr/>
              </p:nvSpPr>
              <p:spPr>
                <a:xfrm>
                  <a:off x="6264000" y="2016000"/>
                  <a:ext cx="201960" cy="623160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9075">
                  <a:solidFill>
                    <a:srgbClr val="FFFFFF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39" name="Google Shape;339;p26"/>
              <p:cNvGrpSpPr/>
              <p:nvPr/>
            </p:nvGrpSpPr>
            <p:grpSpPr>
              <a:xfrm>
                <a:off x="6268320" y="2612880"/>
                <a:ext cx="417600" cy="623160"/>
                <a:chOff x="6268320" y="2612880"/>
                <a:chExt cx="417600" cy="623160"/>
              </a:xfrm>
            </p:grpSpPr>
            <p:sp>
              <p:nvSpPr>
                <p:cNvPr id="340" name="Google Shape;340;p26"/>
                <p:cNvSpPr/>
                <p:nvPr/>
              </p:nvSpPr>
              <p:spPr>
                <a:xfrm>
                  <a:off x="6291000" y="2632680"/>
                  <a:ext cx="394920" cy="297000"/>
                </a:xfrm>
                <a:prstGeom prst="ellipse">
                  <a:avLst/>
                </a:prstGeom>
                <a:noFill/>
                <a:ln cap="flat" cmpd="sng" w="12600">
                  <a:solidFill>
                    <a:srgbClr val="000000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1" name="Google Shape;341;p26"/>
                <p:cNvSpPr/>
                <p:nvPr/>
              </p:nvSpPr>
              <p:spPr>
                <a:xfrm>
                  <a:off x="6291000" y="2928600"/>
                  <a:ext cx="394920" cy="297000"/>
                </a:xfrm>
                <a:prstGeom prst="ellipse">
                  <a:avLst/>
                </a:prstGeom>
                <a:noFill/>
                <a:ln cap="flat" cmpd="sng" w="12600">
                  <a:solidFill>
                    <a:srgbClr val="000000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2" name="Google Shape;342;p26"/>
                <p:cNvSpPr/>
                <p:nvPr/>
              </p:nvSpPr>
              <p:spPr>
                <a:xfrm>
                  <a:off x="6268320" y="2612880"/>
                  <a:ext cx="201960" cy="623160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9075">
                  <a:solidFill>
                    <a:srgbClr val="FFFFFF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343" name="Google Shape;343;p26"/>
            <p:cNvGrpSpPr/>
            <p:nvPr/>
          </p:nvGrpSpPr>
          <p:grpSpPr>
            <a:xfrm>
              <a:off x="6849360" y="2019600"/>
              <a:ext cx="421560" cy="1220040"/>
              <a:chOff x="6849360" y="2019600"/>
              <a:chExt cx="421560" cy="1220040"/>
            </a:xfrm>
          </p:grpSpPr>
          <p:grpSp>
            <p:nvGrpSpPr>
              <p:cNvPr id="344" name="Google Shape;344;p26"/>
              <p:cNvGrpSpPr/>
              <p:nvPr/>
            </p:nvGrpSpPr>
            <p:grpSpPr>
              <a:xfrm>
                <a:off x="6854040" y="2019600"/>
                <a:ext cx="416880" cy="623160"/>
                <a:chOff x="6854040" y="2019600"/>
                <a:chExt cx="416880" cy="623160"/>
              </a:xfrm>
            </p:grpSpPr>
            <p:sp>
              <p:nvSpPr>
                <p:cNvPr id="345" name="Google Shape;345;p26"/>
                <p:cNvSpPr/>
                <p:nvPr/>
              </p:nvSpPr>
              <p:spPr>
                <a:xfrm flipH="1">
                  <a:off x="6854040" y="2037240"/>
                  <a:ext cx="396000" cy="297360"/>
                </a:xfrm>
                <a:prstGeom prst="ellipse">
                  <a:avLst/>
                </a:prstGeom>
                <a:noFill/>
                <a:ln cap="flat" cmpd="sng" w="12600">
                  <a:solidFill>
                    <a:srgbClr val="000000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6" name="Google Shape;346;p26"/>
                <p:cNvSpPr/>
                <p:nvPr/>
              </p:nvSpPr>
              <p:spPr>
                <a:xfrm flipH="1">
                  <a:off x="6854040" y="2333160"/>
                  <a:ext cx="396000" cy="297000"/>
                </a:xfrm>
                <a:prstGeom prst="ellipse">
                  <a:avLst/>
                </a:prstGeom>
                <a:noFill/>
                <a:ln cap="flat" cmpd="sng" w="12600">
                  <a:solidFill>
                    <a:srgbClr val="000000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7" name="Google Shape;347;p26"/>
                <p:cNvSpPr/>
                <p:nvPr/>
              </p:nvSpPr>
              <p:spPr>
                <a:xfrm flipH="1">
                  <a:off x="7068240" y="2019600"/>
                  <a:ext cx="202680" cy="623160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9075">
                  <a:solidFill>
                    <a:srgbClr val="FFFFFF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48" name="Google Shape;348;p26"/>
              <p:cNvGrpSpPr/>
              <p:nvPr/>
            </p:nvGrpSpPr>
            <p:grpSpPr>
              <a:xfrm>
                <a:off x="6849360" y="2616480"/>
                <a:ext cx="417240" cy="623160"/>
                <a:chOff x="6849360" y="2616480"/>
                <a:chExt cx="417240" cy="623160"/>
              </a:xfrm>
            </p:grpSpPr>
            <p:sp>
              <p:nvSpPr>
                <p:cNvPr id="349" name="Google Shape;349;p26"/>
                <p:cNvSpPr/>
                <p:nvPr/>
              </p:nvSpPr>
              <p:spPr>
                <a:xfrm>
                  <a:off x="6850080" y="2636280"/>
                  <a:ext cx="396360" cy="297000"/>
                </a:xfrm>
                <a:prstGeom prst="ellipse">
                  <a:avLst/>
                </a:prstGeom>
                <a:noFill/>
                <a:ln cap="flat" cmpd="sng" w="12600">
                  <a:solidFill>
                    <a:srgbClr val="000000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0" name="Google Shape;350;p26"/>
                <p:cNvSpPr/>
                <p:nvPr/>
              </p:nvSpPr>
              <p:spPr>
                <a:xfrm flipH="1">
                  <a:off x="6849360" y="2931840"/>
                  <a:ext cx="396360" cy="297360"/>
                </a:xfrm>
                <a:prstGeom prst="ellipse">
                  <a:avLst/>
                </a:prstGeom>
                <a:noFill/>
                <a:ln cap="flat" cmpd="sng" w="12600">
                  <a:solidFill>
                    <a:srgbClr val="000000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1" name="Google Shape;351;p26"/>
                <p:cNvSpPr/>
                <p:nvPr/>
              </p:nvSpPr>
              <p:spPr>
                <a:xfrm flipH="1">
                  <a:off x="7063920" y="2616480"/>
                  <a:ext cx="202680" cy="623160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9075">
                  <a:solidFill>
                    <a:srgbClr val="FFFFFF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352" name="Google Shape;352;p26"/>
          <p:cNvSpPr/>
          <p:nvPr/>
        </p:nvSpPr>
        <p:spPr>
          <a:xfrm>
            <a:off x="1059766" y="844061"/>
            <a:ext cx="9142200" cy="1468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Transformadores ou trafos: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6"/>
          <p:cNvSpPr txBox="1"/>
          <p:nvPr/>
        </p:nvSpPr>
        <p:spPr>
          <a:xfrm>
            <a:off x="10044775" y="2342113"/>
            <a:ext cx="19836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dk1"/>
                </a:solidFill>
              </a:rPr>
              <a:t>Fonte</a:t>
            </a:r>
            <a:r>
              <a:rPr lang="pt-BR" sz="1200">
                <a:solidFill>
                  <a:schemeClr val="dk1"/>
                </a:solidFill>
              </a:rPr>
              <a:t>: Disponível em: </a:t>
            </a:r>
            <a:r>
              <a:rPr lang="pt-BR" sz="12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https://www.researchgate.net/figure/Poste-da-rede-eletrica-com-transformador-pendurado-Fonte-Os-autores_fig3_287375757</a:t>
            </a:r>
            <a:r>
              <a:rPr lang="pt-BR" sz="1200">
                <a:solidFill>
                  <a:schemeClr val="dk1"/>
                </a:solidFill>
              </a:rPr>
              <a:t>. Acesso em 31 ago. 2021.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7"/>
          <p:cNvSpPr/>
          <p:nvPr/>
        </p:nvSpPr>
        <p:spPr>
          <a:xfrm>
            <a:off x="143446" y="3763080"/>
            <a:ext cx="8569080" cy="40229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0" name="Google Shape;36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866" y="2365656"/>
            <a:ext cx="7716240" cy="270576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27"/>
          <p:cNvSpPr/>
          <p:nvPr/>
        </p:nvSpPr>
        <p:spPr>
          <a:xfrm>
            <a:off x="948405" y="1941849"/>
            <a:ext cx="8137440" cy="46384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2A5010"/>
                </a:solidFill>
                <a:latin typeface="Calibri"/>
                <a:ea typeface="Calibri"/>
                <a:cs typeface="Calibri"/>
                <a:sym typeface="Calibri"/>
              </a:rPr>
              <a:t>1.10) Relação de Transformação</a:t>
            </a:r>
            <a:endParaRPr b="1" sz="2400">
              <a:solidFill>
                <a:srgbClr val="2A501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7"/>
          <p:cNvSpPr/>
          <p:nvPr/>
        </p:nvSpPr>
        <p:spPr>
          <a:xfrm>
            <a:off x="569866" y="5300469"/>
            <a:ext cx="3011262" cy="168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Primário (1):</a:t>
            </a:r>
            <a:endParaRPr/>
          </a:p>
          <a:p>
            <a:pPr indent="0" lvl="0" marL="0" marR="0" rtl="0" algn="ctr">
              <a:spcBef>
                <a:spcPts val="15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Enrolamentos que são alimentados</a:t>
            </a: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27"/>
          <p:cNvSpPr/>
          <p:nvPr/>
        </p:nvSpPr>
        <p:spPr>
          <a:xfrm rot="-5400000">
            <a:off x="1878286" y="4044240"/>
            <a:ext cx="358920" cy="2218680"/>
          </a:xfrm>
          <a:custGeom>
            <a:rect b="b" l="l" r="r" t="t"/>
            <a:pathLst>
              <a:path extrusionOk="0" h="4935" w="1002">
                <a:moveTo>
                  <a:pt x="1001" y="0"/>
                </a:moveTo>
                <a:cubicBezTo>
                  <a:pt x="750" y="0"/>
                  <a:pt x="500" y="205"/>
                  <a:pt x="500" y="411"/>
                </a:cubicBezTo>
                <a:lnTo>
                  <a:pt x="500" y="2055"/>
                </a:lnTo>
                <a:cubicBezTo>
                  <a:pt x="500" y="2261"/>
                  <a:pt x="250" y="2467"/>
                  <a:pt x="0" y="2467"/>
                </a:cubicBezTo>
                <a:cubicBezTo>
                  <a:pt x="250" y="2467"/>
                  <a:pt x="500" y="2672"/>
                  <a:pt x="500" y="2878"/>
                </a:cubicBezTo>
                <a:lnTo>
                  <a:pt x="500" y="4522"/>
                </a:lnTo>
                <a:cubicBezTo>
                  <a:pt x="500" y="4728"/>
                  <a:pt x="750" y="4934"/>
                  <a:pt x="1001" y="4934"/>
                </a:cubicBezTo>
              </a:path>
            </a:pathLst>
          </a:custGeom>
          <a:noFill/>
          <a:ln cap="flat" cmpd="sng" w="36000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27"/>
          <p:cNvSpPr/>
          <p:nvPr/>
        </p:nvSpPr>
        <p:spPr>
          <a:xfrm>
            <a:off x="5544886" y="5258160"/>
            <a:ext cx="3167640" cy="1803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Secundário (2): 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Enrolamentos que constituem a saída.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7"/>
          <p:cNvSpPr/>
          <p:nvPr/>
        </p:nvSpPr>
        <p:spPr>
          <a:xfrm rot="-5400000">
            <a:off x="6918286" y="4044240"/>
            <a:ext cx="358920" cy="2218680"/>
          </a:xfrm>
          <a:custGeom>
            <a:rect b="b" l="l" r="r" t="t"/>
            <a:pathLst>
              <a:path extrusionOk="0" h="4935" w="1002">
                <a:moveTo>
                  <a:pt x="1001" y="0"/>
                </a:moveTo>
                <a:cubicBezTo>
                  <a:pt x="750" y="0"/>
                  <a:pt x="500" y="205"/>
                  <a:pt x="500" y="411"/>
                </a:cubicBezTo>
                <a:lnTo>
                  <a:pt x="500" y="2055"/>
                </a:lnTo>
                <a:cubicBezTo>
                  <a:pt x="500" y="2261"/>
                  <a:pt x="250" y="2467"/>
                  <a:pt x="0" y="2467"/>
                </a:cubicBezTo>
                <a:cubicBezTo>
                  <a:pt x="250" y="2467"/>
                  <a:pt x="500" y="2672"/>
                  <a:pt x="500" y="2878"/>
                </a:cubicBezTo>
                <a:lnTo>
                  <a:pt x="500" y="4522"/>
                </a:lnTo>
                <a:cubicBezTo>
                  <a:pt x="500" y="4728"/>
                  <a:pt x="750" y="4934"/>
                  <a:pt x="1001" y="4934"/>
                </a:cubicBezTo>
              </a:path>
            </a:pathLst>
          </a:custGeom>
          <a:noFill/>
          <a:ln cap="flat" cmpd="sng" w="36000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27"/>
          <p:cNvSpPr/>
          <p:nvPr/>
        </p:nvSpPr>
        <p:spPr>
          <a:xfrm>
            <a:off x="8468421" y="2405695"/>
            <a:ext cx="3467090" cy="2526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transformador deve ser alimentado por uma tensão e corrente variáve</a:t>
            </a: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no tempo, ou seja, v = v(t) e i = i(t), garantindo assim a ocorrência da indução magnética.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27"/>
          <p:cNvSpPr/>
          <p:nvPr/>
        </p:nvSpPr>
        <p:spPr>
          <a:xfrm>
            <a:off x="1059766" y="844061"/>
            <a:ext cx="9142200" cy="1468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Transformadores ou trafos: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27"/>
          <p:cNvSpPr txBox="1"/>
          <p:nvPr/>
        </p:nvSpPr>
        <p:spPr>
          <a:xfrm>
            <a:off x="3585925" y="5124913"/>
            <a:ext cx="19836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dk1"/>
                </a:solidFill>
              </a:rPr>
              <a:t>Fonte</a:t>
            </a:r>
            <a:r>
              <a:rPr lang="pt-BR" sz="1200">
                <a:solidFill>
                  <a:schemeClr val="dk1"/>
                </a:solidFill>
              </a:rPr>
              <a:t>: Disponível em: </a:t>
            </a:r>
            <a:r>
              <a:rPr lang="pt-BR" sz="12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https://www.researchgate.net/figure/Poste-da-rede-eletrica-com-transformador-pendurado-Fonte-Os-autores_fig3_287375757</a:t>
            </a:r>
            <a:r>
              <a:rPr lang="pt-BR" sz="1200">
                <a:solidFill>
                  <a:schemeClr val="dk1"/>
                </a:solidFill>
              </a:rPr>
              <a:t>. Acesso em 31 ago. 2021.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4480" y="2312141"/>
            <a:ext cx="6095520" cy="379044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28"/>
          <p:cNvSpPr/>
          <p:nvPr/>
        </p:nvSpPr>
        <p:spPr>
          <a:xfrm>
            <a:off x="6446792" y="2565359"/>
            <a:ext cx="5005703" cy="293631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-361440" lvl="0" marL="361800" marR="0" rtl="0" algn="l"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Pts val="2800"/>
              <a:buFont typeface="Noto Sans Symbols"/>
              <a:buChar char="■"/>
            </a:pPr>
            <a:r>
              <a:rPr lang="pt-BR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que acontece se energizarmos a bobina 1 com uma fonte de corrente contínua?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40" lvl="0" marL="361800" marR="0" rtl="0" algn="l">
              <a:spcBef>
                <a:spcPts val="998"/>
              </a:spcBef>
              <a:spcAft>
                <a:spcPts val="0"/>
              </a:spcAft>
              <a:buClr>
                <a:srgbClr val="339933"/>
              </a:buClr>
              <a:buSzPts val="2800"/>
              <a:buFont typeface="Noto Sans Symbols"/>
              <a:buChar char="■"/>
            </a:pPr>
            <a:r>
              <a:rPr lang="pt-BR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que observa a bobina 2?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40" lvl="0" marL="361800" marR="0" rtl="0" algn="l">
              <a:spcBef>
                <a:spcPts val="998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28"/>
          <p:cNvSpPr/>
          <p:nvPr/>
        </p:nvSpPr>
        <p:spPr>
          <a:xfrm>
            <a:off x="1059766" y="844061"/>
            <a:ext cx="9142200" cy="1468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Transformadores ou trafos: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28"/>
          <p:cNvSpPr txBox="1"/>
          <p:nvPr/>
        </p:nvSpPr>
        <p:spPr>
          <a:xfrm>
            <a:off x="3370438" y="5501663"/>
            <a:ext cx="19836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dk1"/>
                </a:solidFill>
              </a:rPr>
              <a:t>Fonte</a:t>
            </a:r>
            <a:r>
              <a:rPr lang="pt-BR" sz="1200">
                <a:solidFill>
                  <a:schemeClr val="dk1"/>
                </a:solidFill>
              </a:rPr>
              <a:t>: Disponível em: </a:t>
            </a:r>
            <a:r>
              <a:rPr lang="pt-BR" sz="12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https://www.researchgate.net/figure/Poste-da-rede-eletrica-com-transformador-pendurado-Fonte-Os-autores_fig3_287375757</a:t>
            </a:r>
            <a:r>
              <a:rPr lang="pt-BR" sz="1200">
                <a:solidFill>
                  <a:schemeClr val="dk1"/>
                </a:solidFill>
              </a:rPr>
              <a:t>. Acesso em 31 ago. 2021.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4480" y="2312141"/>
            <a:ext cx="6095520" cy="379044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29"/>
          <p:cNvSpPr/>
          <p:nvPr/>
        </p:nvSpPr>
        <p:spPr>
          <a:xfrm>
            <a:off x="6446792" y="2565359"/>
            <a:ext cx="5005703" cy="2808077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-361440" lvl="0" marL="361800" marR="0" rtl="0" algn="just"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Pts val="2800"/>
              <a:buFont typeface="Noto Sans Symbols"/>
              <a:buChar char="■"/>
            </a:pPr>
            <a:r>
              <a:rPr lang="pt-BR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que acontece se energizarmos a bobina 1 do transformador com uma fonte de corrente alternada?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440" lvl="0" marL="361800" marR="0" rtl="0" algn="just">
              <a:spcBef>
                <a:spcPts val="998"/>
              </a:spcBef>
              <a:spcAft>
                <a:spcPts val="0"/>
              </a:spcAft>
              <a:buClr>
                <a:srgbClr val="339933"/>
              </a:buClr>
              <a:buSzPts val="2800"/>
              <a:buFont typeface="Noto Sans Symbols"/>
              <a:buChar char="■"/>
            </a:pPr>
            <a:r>
              <a:rPr lang="pt-BR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que observa a bobina 2 do transformador?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29"/>
          <p:cNvSpPr/>
          <p:nvPr/>
        </p:nvSpPr>
        <p:spPr>
          <a:xfrm>
            <a:off x="1059766" y="844061"/>
            <a:ext cx="9142200" cy="1468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Transfor</a:t>
            </a:r>
            <a:r>
              <a:rPr b="1" lang="pt-BR" sz="4000">
                <a:latin typeface="Calibri"/>
                <a:ea typeface="Calibri"/>
                <a:cs typeface="Calibri"/>
                <a:sym typeface="Calibri"/>
              </a:rPr>
              <a:t>madores ou trafos: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29"/>
          <p:cNvSpPr txBox="1"/>
          <p:nvPr/>
        </p:nvSpPr>
        <p:spPr>
          <a:xfrm>
            <a:off x="3370438" y="5470313"/>
            <a:ext cx="19836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dk1"/>
                </a:solidFill>
              </a:rPr>
              <a:t>Fonte</a:t>
            </a:r>
            <a:r>
              <a:rPr lang="pt-BR" sz="1200">
                <a:solidFill>
                  <a:schemeClr val="dk1"/>
                </a:solidFill>
              </a:rPr>
              <a:t>: Disponível em: </a:t>
            </a:r>
            <a:r>
              <a:rPr lang="pt-BR" sz="12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https://www.researchgate.net/figure/Poste-da-rede-eletrica-com-transformador-pendurado-Fonte-Os-autores_fig3_287375757</a:t>
            </a:r>
            <a:r>
              <a:rPr lang="pt-BR" sz="1200">
                <a:solidFill>
                  <a:schemeClr val="dk1"/>
                </a:solidFill>
              </a:rPr>
              <a:t>. Acesso em 31 ago. 2021.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"/>
          <p:cNvSpPr/>
          <p:nvPr/>
        </p:nvSpPr>
        <p:spPr>
          <a:xfrm>
            <a:off x="1678080" y="1925280"/>
            <a:ext cx="8665920" cy="459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-361440" lvl="0" marL="361800" marR="0" rtl="0" algn="just"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Pts val="2400"/>
              <a:buFont typeface="Noto Sans Symbols"/>
              <a:buChar char="■"/>
            </a:pPr>
            <a:r>
              <a:rPr b="0" i="0" lang="pt-B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Produção de um campo magnético.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3"/>
          <p:cNvSpPr/>
          <p:nvPr/>
        </p:nvSpPr>
        <p:spPr>
          <a:xfrm>
            <a:off x="1678080" y="5006880"/>
            <a:ext cx="8665560" cy="8251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-361439" lvl="0" marL="36324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b="0" i="1" lang="pt-B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Quando um condutor é percorrido por uma corrente elétrica surge em torno dele um campo magnético</a:t>
            </a:r>
            <a:r>
              <a:rPr b="0" i="0" lang="pt-B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"/>
          <p:cNvSpPr/>
          <p:nvPr/>
        </p:nvSpPr>
        <p:spPr>
          <a:xfrm>
            <a:off x="1678080" y="5965920"/>
            <a:ext cx="8665560" cy="459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-361440" lvl="0" marL="361800" marR="0" rtl="0" algn="just"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Pts val="2400"/>
              <a:buFont typeface="Noto Sans Symbols"/>
              <a:buChar char="■"/>
            </a:pPr>
            <a:r>
              <a:rPr b="0" i="0" lang="pt-B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Lei de Ampère.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5646720" y="3002040"/>
            <a:ext cx="167760" cy="31068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1764" l="0" r="-42853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latin typeface="Trebuchet MS"/>
                <a:ea typeface="Trebuchet MS"/>
                <a:cs typeface="Trebuchet MS"/>
                <a:sym typeface="Trebuchet MS"/>
              </a:rPr>
              <a:t> </a:t>
            </a:r>
            <a:endParaRPr/>
          </a:p>
        </p:txBody>
      </p:sp>
      <p:pic>
        <p:nvPicPr>
          <p:cNvPr id="73" name="Google Shape;7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75560" y="2014560"/>
            <a:ext cx="1980720" cy="231408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3"/>
          <p:cNvSpPr/>
          <p:nvPr/>
        </p:nvSpPr>
        <p:spPr>
          <a:xfrm>
            <a:off x="7777200" y="4289400"/>
            <a:ext cx="2447280" cy="3985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André-Marie Ampère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38400" y="2316240"/>
            <a:ext cx="4343040" cy="270468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3"/>
          <p:cNvSpPr/>
          <p:nvPr/>
        </p:nvSpPr>
        <p:spPr>
          <a:xfrm>
            <a:off x="961292" y="829994"/>
            <a:ext cx="9142200" cy="1468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Transformadores ou trafos: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3"/>
          <p:cNvSpPr txBox="1"/>
          <p:nvPr/>
        </p:nvSpPr>
        <p:spPr>
          <a:xfrm>
            <a:off x="7191275" y="4616900"/>
            <a:ext cx="3372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latin typeface="Times New Roman"/>
                <a:ea typeface="Times New Roman"/>
                <a:cs typeface="Times New Roman"/>
                <a:sym typeface="Times New Roman"/>
              </a:rPr>
              <a:t>Fonte</a:t>
            </a: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pt-BR" sz="12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 </a:t>
            </a:r>
            <a:r>
              <a:rPr lang="pt-BR" sz="1200" u="sng"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https://www1.educacao.pe.gov.br/cpar/</a:t>
            </a:r>
            <a:r>
              <a:rPr lang="pt-BR" sz="1200"/>
              <a:t>. Acesso em 31 ago. 2021.</a:t>
            </a:r>
            <a:endParaRPr sz="1200"/>
          </a:p>
        </p:txBody>
      </p:sp>
      <p:sp>
        <p:nvSpPr>
          <p:cNvPr id="78" name="Google Shape;78;p3"/>
          <p:cNvSpPr txBox="1"/>
          <p:nvPr/>
        </p:nvSpPr>
        <p:spPr>
          <a:xfrm>
            <a:off x="2923475" y="4616900"/>
            <a:ext cx="3372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latin typeface="Times New Roman"/>
                <a:ea typeface="Times New Roman"/>
                <a:cs typeface="Times New Roman"/>
                <a:sym typeface="Times New Roman"/>
              </a:rPr>
              <a:t>Fonte</a:t>
            </a: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pt-BR" sz="12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 </a:t>
            </a:r>
            <a:r>
              <a:rPr lang="pt-BR" sz="1200" u="sng"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https://www1.educacao.pe.gov.br/cpar/</a:t>
            </a:r>
            <a:r>
              <a:rPr lang="pt-BR" sz="1200"/>
              <a:t>. Acesso em 31 ago. 2021.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4480" y="2312141"/>
            <a:ext cx="6095520" cy="379044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30"/>
          <p:cNvSpPr/>
          <p:nvPr/>
        </p:nvSpPr>
        <p:spPr>
          <a:xfrm>
            <a:off x="6446792" y="2565359"/>
            <a:ext cx="5005703" cy="138717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-361440" lvl="0" marL="361800" marR="0" rtl="0" algn="just"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Pts val="2800"/>
              <a:buFont typeface="Noto Sans Symbols"/>
              <a:buChar char="■"/>
            </a:pPr>
            <a:r>
              <a:rPr lang="pt-BR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Pela </a:t>
            </a:r>
            <a:r>
              <a:rPr lang="pt-BR" sz="2800"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pt-BR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ei de </a:t>
            </a:r>
            <a:r>
              <a:rPr lang="pt-BR" sz="2800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pt-BR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ndução de Faraday, surge uma tensão induzida na bobina 2 do transformador.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30"/>
          <p:cNvSpPr/>
          <p:nvPr/>
        </p:nvSpPr>
        <p:spPr>
          <a:xfrm>
            <a:off x="1059766" y="844061"/>
            <a:ext cx="9142200" cy="1468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Transformadores ou trafos: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30"/>
          <p:cNvSpPr txBox="1"/>
          <p:nvPr/>
        </p:nvSpPr>
        <p:spPr>
          <a:xfrm>
            <a:off x="3370438" y="5470338"/>
            <a:ext cx="19836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dk1"/>
                </a:solidFill>
              </a:rPr>
              <a:t>Fonte</a:t>
            </a:r>
            <a:r>
              <a:rPr lang="pt-BR" sz="1200">
                <a:solidFill>
                  <a:schemeClr val="dk1"/>
                </a:solidFill>
              </a:rPr>
              <a:t>: Disponível em: </a:t>
            </a:r>
            <a:r>
              <a:rPr lang="pt-BR" sz="12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https://www.researchgate.net/figure/Poste-da-rede-eletrica-com-transformador-pendurado-Fonte-Os-autores_fig3_287375757</a:t>
            </a:r>
            <a:r>
              <a:rPr lang="pt-BR" sz="1200">
                <a:solidFill>
                  <a:schemeClr val="dk1"/>
                </a:solidFill>
              </a:rPr>
              <a:t>. Acesso em 31 ago. 2021.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1"/>
          <p:cNvSpPr/>
          <p:nvPr/>
        </p:nvSpPr>
        <p:spPr>
          <a:xfrm>
            <a:off x="6903561" y="2160118"/>
            <a:ext cx="4378728" cy="453162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-361440" lvl="0" marL="361800" marR="0" rtl="0" algn="l"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Pts val="2800"/>
              <a:buFont typeface="Noto Sans Symbols"/>
              <a:buChar char="■"/>
            </a:pPr>
            <a:r>
              <a:rPr lang="pt-BR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uma carga é conectada na bobina 2 do transformador, uma corrente </a:t>
            </a:r>
            <a:r>
              <a:rPr i="1" lang="pt-BR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aseline="-25000" lang="pt-BR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pt-BR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circulará pelo mesmo.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40" lvl="0" marL="361800" marR="0" rtl="0" algn="l">
              <a:spcBef>
                <a:spcPts val="998"/>
              </a:spcBef>
              <a:spcAft>
                <a:spcPts val="0"/>
              </a:spcAft>
              <a:buClr>
                <a:srgbClr val="339933"/>
              </a:buClr>
              <a:buSzPts val="2800"/>
              <a:buFont typeface="Noto Sans Symbols"/>
              <a:buChar char="■"/>
            </a:pPr>
            <a:r>
              <a:rPr lang="pt-BR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Pela </a:t>
            </a:r>
            <a:r>
              <a:rPr lang="pt-BR" sz="2800"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pt-BR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ei de Lenz, o sentido da corrente </a:t>
            </a:r>
            <a:r>
              <a:rPr i="1" lang="pt-BR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aseline="-25000" lang="pt-BR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pt-BR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é de forma a se opor </a:t>
            </a:r>
            <a:r>
              <a:rPr lang="pt-BR" sz="2800">
                <a:latin typeface="Calibri"/>
                <a:ea typeface="Calibri"/>
                <a:cs typeface="Calibri"/>
                <a:sym typeface="Calibri"/>
              </a:rPr>
              <a:t>à</a:t>
            </a:r>
            <a:r>
              <a:rPr lang="pt-BR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variação do fluxo magnético que a criou.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8" name="Google Shape;39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147" y="2402640"/>
            <a:ext cx="6095520" cy="380016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31"/>
          <p:cNvSpPr/>
          <p:nvPr/>
        </p:nvSpPr>
        <p:spPr>
          <a:xfrm>
            <a:off x="1059766" y="844061"/>
            <a:ext cx="9142200" cy="1468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Transformadores ou trafos: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31"/>
          <p:cNvSpPr txBox="1"/>
          <p:nvPr/>
        </p:nvSpPr>
        <p:spPr>
          <a:xfrm>
            <a:off x="2131300" y="5565000"/>
            <a:ext cx="24234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dk1"/>
                </a:solidFill>
              </a:rPr>
              <a:t>Fonte</a:t>
            </a:r>
            <a:r>
              <a:rPr lang="pt-BR" sz="1200">
                <a:solidFill>
                  <a:schemeClr val="dk1"/>
                </a:solidFill>
              </a:rPr>
              <a:t>: Disponível em: </a:t>
            </a:r>
            <a:r>
              <a:rPr lang="pt-BR" sz="12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https://www.researchgate.net/figure/Poste-da-rede-eletrica-com-transformador-pendurado-Fonte-Os-autores_fig3_287375757</a:t>
            </a:r>
            <a:r>
              <a:rPr lang="pt-BR" sz="1200">
                <a:solidFill>
                  <a:schemeClr val="dk1"/>
                </a:solidFill>
              </a:rPr>
              <a:t>. Acesso em 31 ago. 2021.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2"/>
          <p:cNvSpPr/>
          <p:nvPr/>
        </p:nvSpPr>
        <p:spPr>
          <a:xfrm>
            <a:off x="6557852" y="2312141"/>
            <a:ext cx="5599228" cy="362368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-361440" lvl="0" marL="361800" marR="0" rtl="0" algn="l"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Pts val="2800"/>
              <a:buFont typeface="Noto Sans Symbols"/>
              <a:buChar char="■"/>
            </a:pPr>
            <a:r>
              <a:rPr lang="pt-BR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Transformador ideal (sem perdas):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40" lvl="1" marL="819000" marR="0" rtl="0" algn="l">
              <a:spcBef>
                <a:spcPts val="998"/>
              </a:spcBef>
              <a:spcAft>
                <a:spcPts val="0"/>
              </a:spcAft>
              <a:buClr>
                <a:srgbClr val="339933"/>
              </a:buClr>
              <a:buSzPts val="2400"/>
              <a:buFont typeface="Noto Sans Symbols"/>
              <a:buChar char="■"/>
            </a:pPr>
            <a:r>
              <a:rPr b="0" i="0" lang="pt-B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resistência dos enrolamentos são desprezíveis;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40" lvl="1" marL="819000" marR="0" rtl="0" algn="l">
              <a:spcBef>
                <a:spcPts val="998"/>
              </a:spcBef>
              <a:spcAft>
                <a:spcPts val="0"/>
              </a:spcAft>
              <a:buClr>
                <a:srgbClr val="339933"/>
              </a:buClr>
              <a:buSzPts val="2400"/>
              <a:buFont typeface="Noto Sans Symbols"/>
              <a:buChar char="■"/>
            </a:pPr>
            <a:r>
              <a:rPr b="0" i="0" lang="pt-B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permeabilidade do núcleo é infinita (portanto a corrente de magnetização é nula);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40" lvl="1" marL="819000" marR="0" rtl="0" algn="l">
              <a:spcBef>
                <a:spcPts val="998"/>
              </a:spcBef>
              <a:spcAft>
                <a:spcPts val="0"/>
              </a:spcAft>
              <a:buClr>
                <a:srgbClr val="339933"/>
              </a:buClr>
              <a:buSzPts val="2400"/>
              <a:buFont typeface="Noto Sans Symbols"/>
              <a:buChar char="■"/>
            </a:pPr>
            <a:r>
              <a:rPr b="0" i="0" lang="pt-B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Não há dispersão;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40" lvl="1" marL="819000" marR="0" rtl="0" algn="l">
              <a:spcBef>
                <a:spcPts val="998"/>
              </a:spcBef>
              <a:spcAft>
                <a:spcPts val="0"/>
              </a:spcAft>
              <a:buClr>
                <a:srgbClr val="339933"/>
              </a:buClr>
              <a:buSzPts val="2400"/>
              <a:buFont typeface="Noto Sans Symbols"/>
              <a:buChar char="■"/>
            </a:pPr>
            <a:r>
              <a:rPr b="0" i="0" lang="pt-B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Não há perdas no núcleo.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7" name="Google Shape;407;p32"/>
          <p:cNvGrpSpPr/>
          <p:nvPr/>
        </p:nvGrpSpPr>
        <p:grpSpPr>
          <a:xfrm>
            <a:off x="412652" y="2438750"/>
            <a:ext cx="5962320" cy="2999880"/>
            <a:chOff x="1641600" y="1184040"/>
            <a:chExt cx="5962320" cy="2999880"/>
          </a:xfrm>
        </p:grpSpPr>
        <p:pic>
          <p:nvPicPr>
            <p:cNvPr id="408" name="Google Shape;408;p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41600" y="1184040"/>
              <a:ext cx="5962320" cy="29998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9" name="Google Shape;409;p32"/>
            <p:cNvSpPr/>
            <p:nvPr/>
          </p:nvSpPr>
          <p:spPr>
            <a:xfrm>
              <a:off x="2071800" y="2079360"/>
              <a:ext cx="421920" cy="12412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+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pt-BR"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</a:t>
              </a:r>
              <a:r>
                <a:rPr baseline="-25000" lang="pt-BR"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–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2"/>
            <p:cNvSpPr/>
            <p:nvPr/>
          </p:nvSpPr>
          <p:spPr>
            <a:xfrm>
              <a:off x="5942160" y="2153880"/>
              <a:ext cx="232920" cy="10220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2"/>
            <p:cNvSpPr/>
            <p:nvPr/>
          </p:nvSpPr>
          <p:spPr>
            <a:xfrm>
              <a:off x="2838600" y="2165040"/>
              <a:ext cx="232920" cy="10220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2"/>
            <p:cNvSpPr/>
            <p:nvPr/>
          </p:nvSpPr>
          <p:spPr>
            <a:xfrm>
              <a:off x="6351480" y="2088720"/>
              <a:ext cx="421920" cy="12412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+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pt-BR"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</a:t>
              </a:r>
              <a:r>
                <a:rPr baseline="-25000" lang="pt-BR"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–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2"/>
            <p:cNvSpPr/>
            <p:nvPr/>
          </p:nvSpPr>
          <p:spPr>
            <a:xfrm>
              <a:off x="2803680" y="2088720"/>
              <a:ext cx="421920" cy="12412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+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pt-BR"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</a:t>
              </a:r>
              <a:r>
                <a:rPr baseline="-25000" lang="pt-BR"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–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32"/>
            <p:cNvSpPr/>
            <p:nvPr/>
          </p:nvSpPr>
          <p:spPr>
            <a:xfrm>
              <a:off x="5732640" y="2082600"/>
              <a:ext cx="421560" cy="12412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+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pt-BR"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</a:t>
              </a:r>
              <a:r>
                <a:rPr baseline="-25000" lang="pt-BR"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–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5" name="Google Shape;415;p32"/>
          <p:cNvSpPr/>
          <p:nvPr/>
        </p:nvSpPr>
        <p:spPr>
          <a:xfrm>
            <a:off x="1059766" y="844061"/>
            <a:ext cx="9142200" cy="1468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Transformadores ideais: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32"/>
          <p:cNvSpPr txBox="1"/>
          <p:nvPr/>
        </p:nvSpPr>
        <p:spPr>
          <a:xfrm>
            <a:off x="2402013" y="5380488"/>
            <a:ext cx="19836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dk1"/>
                </a:solidFill>
              </a:rPr>
              <a:t>Fonte</a:t>
            </a:r>
            <a:r>
              <a:rPr lang="pt-BR" sz="1200">
                <a:solidFill>
                  <a:schemeClr val="dk1"/>
                </a:solidFill>
              </a:rPr>
              <a:t>: Disponível em: </a:t>
            </a:r>
            <a:r>
              <a:rPr lang="pt-BR" sz="12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https://www.researchgate.net/figure/Poste-da-rede-eletrica-com-transformador-pendurado-Fonte-Os-autores_fig3_287375757</a:t>
            </a:r>
            <a:r>
              <a:rPr lang="pt-BR" sz="1200">
                <a:solidFill>
                  <a:schemeClr val="dk1"/>
                </a:solidFill>
              </a:rPr>
              <a:t>. Acesso em 31 ago. 2021.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25462" y="2254265"/>
            <a:ext cx="5055840" cy="199656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33"/>
          <p:cNvSpPr/>
          <p:nvPr/>
        </p:nvSpPr>
        <p:spPr>
          <a:xfrm>
            <a:off x="1525662" y="984545"/>
            <a:ext cx="9142200" cy="1151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1" lang="pt-BR" sz="3600">
                <a:latin typeface="Calibri"/>
                <a:ea typeface="Calibri"/>
                <a:cs typeface="Calibri"/>
                <a:sym typeface="Calibri"/>
              </a:rPr>
              <a:t>s equações do transformador ideal: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33"/>
          <p:cNvSpPr/>
          <p:nvPr/>
        </p:nvSpPr>
        <p:spPr>
          <a:xfrm>
            <a:off x="2389662" y="4486265"/>
            <a:ext cx="1799640" cy="10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u="sng">
                <a:solidFill>
                  <a:srgbClr val="3333FF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baseline="-25000" lang="pt-BR" sz="2400">
                <a:solidFill>
                  <a:srgbClr val="3333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pt-BR" sz="2400">
                <a:solidFill>
                  <a:srgbClr val="3333FF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lang="pt-BR" sz="2400" u="sng">
                <a:solidFill>
                  <a:srgbClr val="3333FF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baseline="-25000" lang="pt-BR" sz="2400">
                <a:solidFill>
                  <a:srgbClr val="3333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3333FF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baseline="-25000" lang="pt-BR" sz="2400">
                <a:solidFill>
                  <a:srgbClr val="3333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pt-BR" sz="2400">
                <a:solidFill>
                  <a:srgbClr val="3333FF"/>
                </a:solidFill>
                <a:latin typeface="Calibri"/>
                <a:ea typeface="Calibri"/>
                <a:cs typeface="Calibri"/>
                <a:sym typeface="Calibri"/>
              </a:rPr>
              <a:t>    V</a:t>
            </a:r>
            <a:r>
              <a:rPr baseline="-25000" lang="pt-BR" sz="2400">
                <a:solidFill>
                  <a:srgbClr val="3333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33"/>
          <p:cNvSpPr/>
          <p:nvPr/>
        </p:nvSpPr>
        <p:spPr>
          <a:xfrm>
            <a:off x="5053662" y="4594265"/>
            <a:ext cx="2591640" cy="1011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3333FF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baseline="-25000" lang="pt-BR" sz="2400">
                <a:solidFill>
                  <a:srgbClr val="3333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pt-BR" sz="2400">
                <a:solidFill>
                  <a:srgbClr val="3333FF"/>
                </a:solidFill>
                <a:latin typeface="Calibri"/>
                <a:ea typeface="Calibri"/>
                <a:cs typeface="Calibri"/>
                <a:sym typeface="Calibri"/>
              </a:rPr>
              <a:t>.i</a:t>
            </a:r>
            <a:r>
              <a:rPr baseline="-25000" lang="pt-BR" sz="2400">
                <a:solidFill>
                  <a:srgbClr val="3333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pt-BR" sz="2400">
                <a:solidFill>
                  <a:srgbClr val="3333FF"/>
                </a:solidFill>
                <a:latin typeface="Calibri"/>
                <a:ea typeface="Calibri"/>
                <a:cs typeface="Calibri"/>
                <a:sym typeface="Calibri"/>
              </a:rPr>
              <a:t> = N</a:t>
            </a:r>
            <a:r>
              <a:rPr baseline="-25000" lang="pt-BR" sz="2400">
                <a:solidFill>
                  <a:srgbClr val="3333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pt-BR" sz="2400">
                <a:solidFill>
                  <a:srgbClr val="3333FF"/>
                </a:solidFill>
                <a:latin typeface="Calibri"/>
                <a:ea typeface="Calibri"/>
                <a:cs typeface="Calibri"/>
                <a:sym typeface="Calibri"/>
              </a:rPr>
              <a:t>.i</a:t>
            </a:r>
            <a:r>
              <a:rPr baseline="-25000" lang="pt-BR" sz="2400">
                <a:solidFill>
                  <a:srgbClr val="3333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33"/>
          <p:cNvSpPr/>
          <p:nvPr/>
        </p:nvSpPr>
        <p:spPr>
          <a:xfrm>
            <a:off x="7933662" y="4558265"/>
            <a:ext cx="2591640" cy="1011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3333FF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baseline="-25000" lang="pt-BR" sz="2400">
                <a:solidFill>
                  <a:srgbClr val="3333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pt-BR" sz="2400">
                <a:solidFill>
                  <a:srgbClr val="3333FF"/>
                </a:solidFill>
                <a:latin typeface="Calibri"/>
                <a:ea typeface="Calibri"/>
                <a:cs typeface="Calibri"/>
                <a:sym typeface="Calibri"/>
              </a:rPr>
              <a:t> = P</a:t>
            </a:r>
            <a:r>
              <a:rPr baseline="-25000" lang="pt-BR" sz="2400">
                <a:solidFill>
                  <a:srgbClr val="3333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pt-BR" sz="2400">
                <a:solidFill>
                  <a:srgbClr val="3333FF"/>
                </a:solidFill>
                <a:latin typeface="Calibri"/>
                <a:ea typeface="Calibri"/>
                <a:cs typeface="Calibri"/>
                <a:sym typeface="Calibri"/>
              </a:rPr>
              <a:t> = Cte.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33"/>
          <p:cNvSpPr/>
          <p:nvPr/>
        </p:nvSpPr>
        <p:spPr>
          <a:xfrm>
            <a:off x="1957662" y="4198265"/>
            <a:ext cx="2015640" cy="45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Tensões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33"/>
          <p:cNvSpPr/>
          <p:nvPr/>
        </p:nvSpPr>
        <p:spPr>
          <a:xfrm>
            <a:off x="4909662" y="4210145"/>
            <a:ext cx="2015640" cy="45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Correntes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33"/>
          <p:cNvSpPr/>
          <p:nvPr/>
        </p:nvSpPr>
        <p:spPr>
          <a:xfrm>
            <a:off x="7789662" y="4198265"/>
            <a:ext cx="2015640" cy="45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Potências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33"/>
          <p:cNvSpPr/>
          <p:nvPr/>
        </p:nvSpPr>
        <p:spPr>
          <a:xfrm>
            <a:off x="1525662" y="2254265"/>
            <a:ext cx="1583640" cy="168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Primário (1):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1500"/>
              </a:spcBef>
              <a:spcAft>
                <a:spcPts val="0"/>
              </a:spcAft>
              <a:buNone/>
            </a:pPr>
            <a:r>
              <a:rPr lang="pt-BR" sz="1900"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pt-BR"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nrolament</a:t>
            </a:r>
            <a:r>
              <a:rPr lang="pt-BR" sz="1900"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pt-BR"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 que são alimentados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33"/>
          <p:cNvSpPr/>
          <p:nvPr/>
        </p:nvSpPr>
        <p:spPr>
          <a:xfrm>
            <a:off x="2965662" y="2326265"/>
            <a:ext cx="358920" cy="1774800"/>
          </a:xfrm>
          <a:custGeom>
            <a:rect b="b" l="l" r="r" t="t"/>
            <a:pathLst>
              <a:path extrusionOk="0" h="4935" w="1002">
                <a:moveTo>
                  <a:pt x="1001" y="0"/>
                </a:moveTo>
                <a:cubicBezTo>
                  <a:pt x="750" y="0"/>
                  <a:pt x="500" y="205"/>
                  <a:pt x="500" y="411"/>
                </a:cubicBezTo>
                <a:lnTo>
                  <a:pt x="500" y="2055"/>
                </a:lnTo>
                <a:cubicBezTo>
                  <a:pt x="500" y="2261"/>
                  <a:pt x="250" y="2467"/>
                  <a:pt x="0" y="2467"/>
                </a:cubicBezTo>
                <a:cubicBezTo>
                  <a:pt x="250" y="2467"/>
                  <a:pt x="500" y="2672"/>
                  <a:pt x="500" y="2878"/>
                </a:cubicBezTo>
                <a:lnTo>
                  <a:pt x="500" y="4522"/>
                </a:lnTo>
                <a:cubicBezTo>
                  <a:pt x="500" y="4728"/>
                  <a:pt x="750" y="4934"/>
                  <a:pt x="1001" y="4934"/>
                </a:cubicBezTo>
              </a:path>
            </a:pathLst>
          </a:custGeom>
          <a:noFill/>
          <a:ln cap="flat" cmpd="sng" w="36000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33"/>
          <p:cNvSpPr/>
          <p:nvPr/>
        </p:nvSpPr>
        <p:spPr>
          <a:xfrm>
            <a:off x="8725662" y="2227265"/>
            <a:ext cx="1799640" cy="1803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Secundário (2):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Enrolamentos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 constituem a saída.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33"/>
          <p:cNvSpPr/>
          <p:nvPr/>
        </p:nvSpPr>
        <p:spPr>
          <a:xfrm rot="10800000">
            <a:off x="8582022" y="2220065"/>
            <a:ext cx="358920" cy="1774800"/>
          </a:xfrm>
          <a:custGeom>
            <a:rect b="b" l="l" r="r" t="t"/>
            <a:pathLst>
              <a:path extrusionOk="0" h="4935" w="1002">
                <a:moveTo>
                  <a:pt x="1001" y="0"/>
                </a:moveTo>
                <a:cubicBezTo>
                  <a:pt x="750" y="0"/>
                  <a:pt x="500" y="205"/>
                  <a:pt x="500" y="411"/>
                </a:cubicBezTo>
                <a:lnTo>
                  <a:pt x="500" y="2055"/>
                </a:lnTo>
                <a:cubicBezTo>
                  <a:pt x="500" y="2261"/>
                  <a:pt x="250" y="2467"/>
                  <a:pt x="0" y="2467"/>
                </a:cubicBezTo>
                <a:cubicBezTo>
                  <a:pt x="250" y="2467"/>
                  <a:pt x="500" y="2672"/>
                  <a:pt x="500" y="2878"/>
                </a:cubicBezTo>
                <a:lnTo>
                  <a:pt x="500" y="4522"/>
                </a:lnTo>
                <a:cubicBezTo>
                  <a:pt x="500" y="4728"/>
                  <a:pt x="750" y="4934"/>
                  <a:pt x="1001" y="4934"/>
                </a:cubicBezTo>
              </a:path>
            </a:pathLst>
          </a:custGeom>
          <a:noFill/>
          <a:ln cap="flat" cmpd="sng" w="36000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33"/>
          <p:cNvSpPr/>
          <p:nvPr/>
        </p:nvSpPr>
        <p:spPr>
          <a:xfrm>
            <a:off x="1052204" y="5193665"/>
            <a:ext cx="10594556" cy="2466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Onde: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639" lvl="0" marL="21600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●"/>
            </a:pPr>
            <a:r>
              <a:rPr lang="pt-BR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baseline="-25000" lang="pt-BR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pt-BR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= n° de enrolamentos de fio do primário;          N</a:t>
            </a:r>
            <a:r>
              <a:rPr baseline="-25000" lang="pt-BR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pt-BR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= n° de enrolamentos de fio do secundário;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639" lvl="0" marL="21600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●"/>
            </a:pPr>
            <a:r>
              <a:rPr lang="pt-BR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baseline="-25000" lang="pt-BR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pt-BR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= Tensão elétrica (c.a.) de alimentação do primário;      V</a:t>
            </a:r>
            <a:r>
              <a:rPr baseline="-25000" lang="pt-BR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pt-BR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= Tensão elétrica (c.a.) de saída do secundário;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639" lvl="0" marL="21600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●"/>
            </a:pPr>
            <a:r>
              <a:rPr lang="pt-BR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aseline="-25000" lang="pt-BR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pt-BR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= Corrente elétrica (c.a.) de alimentação do primário ;     i</a:t>
            </a:r>
            <a:r>
              <a:rPr baseline="-25000" lang="pt-BR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pt-BR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= Corrente elétrica (c.a.) de saída do secundário.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33"/>
          <p:cNvSpPr txBox="1"/>
          <p:nvPr/>
        </p:nvSpPr>
        <p:spPr>
          <a:xfrm>
            <a:off x="9949638" y="3699263"/>
            <a:ext cx="19836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dk1"/>
                </a:solidFill>
              </a:rPr>
              <a:t>Fonte</a:t>
            </a:r>
            <a:r>
              <a:rPr lang="pt-BR" sz="1200">
                <a:solidFill>
                  <a:schemeClr val="dk1"/>
                </a:solidFill>
              </a:rPr>
              <a:t>: Disponível em: </a:t>
            </a:r>
            <a:r>
              <a:rPr lang="pt-BR" sz="12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https://www.researchgate.net/figure/Poste-da-rede-eletrica-com-transformador-pendurado-Fonte-Os-autores_fig3_287375757</a:t>
            </a:r>
            <a:r>
              <a:rPr lang="pt-BR" sz="1200">
                <a:solidFill>
                  <a:schemeClr val="dk1"/>
                </a:solidFill>
              </a:rPr>
              <a:t>. Acesso em 31 ago. 2021.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4"/>
          <p:cNvSpPr/>
          <p:nvPr/>
        </p:nvSpPr>
        <p:spPr>
          <a:xfrm>
            <a:off x="211016" y="1916778"/>
            <a:ext cx="11690252" cy="3187669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-361440" lvl="0" marL="361800" marR="0" rtl="0" algn="just"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Pts val="2800"/>
              <a:buFont typeface="Noto Sans Symbols"/>
              <a:buChar char="■"/>
            </a:pPr>
            <a:r>
              <a:rPr lang="pt-BR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Um transformador ideal não apresenta perdas e toda potência aplicada ao primário é entregue </a:t>
            </a:r>
            <a:r>
              <a:rPr lang="pt-BR" sz="2800">
                <a:latin typeface="Calibri"/>
                <a:ea typeface="Calibri"/>
                <a:cs typeface="Calibri"/>
                <a:sym typeface="Calibri"/>
              </a:rPr>
              <a:t>à</a:t>
            </a:r>
            <a:r>
              <a:rPr lang="pt-BR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carga. Algumas perdas são: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40" lvl="1" marL="819000" marR="0" rtl="0" algn="just">
              <a:spcBef>
                <a:spcPts val="998"/>
              </a:spcBef>
              <a:spcAft>
                <a:spcPts val="0"/>
              </a:spcAft>
              <a:buClr>
                <a:srgbClr val="339933"/>
              </a:buClr>
              <a:buSzPts val="2400"/>
              <a:buFont typeface="Noto Sans Symbols"/>
              <a:buChar char="■"/>
            </a:pPr>
            <a:r>
              <a:rPr b="0" i="0" lang="pt-B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Potência dissipada nos enrolamentos.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40" lvl="1" marL="819000" marR="0" rtl="0" algn="just">
              <a:spcBef>
                <a:spcPts val="998"/>
              </a:spcBef>
              <a:spcAft>
                <a:spcPts val="0"/>
              </a:spcAft>
              <a:buClr>
                <a:srgbClr val="339933"/>
              </a:buClr>
              <a:buSzPts val="2400"/>
              <a:buFont typeface="Noto Sans Symbols"/>
              <a:buChar char="■"/>
            </a:pPr>
            <a:r>
              <a:rPr b="0" i="0" lang="pt-B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Perdas por aquecimento do núcleo do transformador (por correntes parasitas e histerese).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40" lvl="1" marL="819000" marR="0" rtl="0" algn="just">
              <a:spcBef>
                <a:spcPts val="998"/>
              </a:spcBef>
              <a:spcAft>
                <a:spcPts val="0"/>
              </a:spcAft>
              <a:buClr>
                <a:srgbClr val="339933"/>
              </a:buClr>
              <a:buSzPts val="2400"/>
              <a:buFont typeface="Noto Sans Symbols"/>
              <a:buChar char="■"/>
            </a:pPr>
            <a:r>
              <a:rPr b="0" i="0" lang="pt-B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Fluxo de dispersão (i.e., parte do fluxo deixa o núcleo e não concatena o primário com o secundário).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34"/>
          <p:cNvSpPr/>
          <p:nvPr/>
        </p:nvSpPr>
        <p:spPr>
          <a:xfrm>
            <a:off x="1059766" y="844061"/>
            <a:ext cx="9142200" cy="1468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Transformadores ideais: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5"/>
          <p:cNvSpPr/>
          <p:nvPr/>
        </p:nvSpPr>
        <p:spPr>
          <a:xfrm>
            <a:off x="211016" y="1916778"/>
            <a:ext cx="11690252" cy="288502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-361440" lvl="0" marL="361800" marR="0" rtl="0" algn="just"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Pts val="2800"/>
              <a:buFont typeface="Noto Sans Symbols"/>
              <a:buChar char="■"/>
            </a:pPr>
            <a:r>
              <a:rPr lang="pt-BR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transformador real: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40" lvl="1" marL="819000" marR="0" rtl="0" algn="just">
              <a:spcBef>
                <a:spcPts val="998"/>
              </a:spcBef>
              <a:spcAft>
                <a:spcPts val="0"/>
              </a:spcAft>
              <a:buClr>
                <a:srgbClr val="339933"/>
              </a:buClr>
              <a:buSzPts val="2400"/>
              <a:buFont typeface="Noto Sans Symbols"/>
              <a:buChar char="■"/>
            </a:pPr>
            <a:r>
              <a:rPr b="0" i="0" lang="pt-B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 resistências dos enrolamentos não são desprezíveis.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40" lvl="1" marL="819000" marR="0" rtl="0" algn="just">
              <a:spcBef>
                <a:spcPts val="998"/>
              </a:spcBef>
              <a:spcAft>
                <a:spcPts val="0"/>
              </a:spcAft>
              <a:buClr>
                <a:srgbClr val="339933"/>
              </a:buClr>
              <a:buSzPts val="2400"/>
              <a:buFont typeface="Noto Sans Symbols"/>
              <a:buChar char="■"/>
            </a:pPr>
            <a:r>
              <a:rPr b="0" i="0" lang="pt-B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permeabilidade do núcleo é finita (haverá uma corrente de magnetização não nula e a relutância do núcleo é diferente de zero).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40" lvl="1" marL="819000" marR="0" rtl="0" algn="just">
              <a:spcBef>
                <a:spcPts val="998"/>
              </a:spcBef>
              <a:spcAft>
                <a:spcPts val="0"/>
              </a:spcAft>
              <a:buClr>
                <a:srgbClr val="339933"/>
              </a:buClr>
              <a:buSzPts val="2400"/>
              <a:buFont typeface="Noto Sans Symbols"/>
              <a:buChar char="■"/>
            </a:pPr>
            <a:r>
              <a:rPr b="0" i="0" lang="pt-B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Há dispersão.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40" lvl="1" marL="819000" marR="0" rtl="0" algn="just">
              <a:spcBef>
                <a:spcPts val="998"/>
              </a:spcBef>
              <a:spcAft>
                <a:spcPts val="0"/>
              </a:spcAft>
              <a:buClr>
                <a:srgbClr val="339933"/>
              </a:buClr>
              <a:buSzPts val="2400"/>
              <a:buFont typeface="Noto Sans Symbols"/>
              <a:buChar char="■"/>
            </a:pPr>
            <a:r>
              <a:rPr b="0" i="0" lang="pt-B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Há perdas no núcleo (por correntes parasitas, histerese, ruído, magneto estricção...).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35"/>
          <p:cNvSpPr/>
          <p:nvPr/>
        </p:nvSpPr>
        <p:spPr>
          <a:xfrm>
            <a:off x="1059766" y="844061"/>
            <a:ext cx="9142200" cy="1468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Transformadores ideais: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6"/>
          <p:cNvSpPr/>
          <p:nvPr/>
        </p:nvSpPr>
        <p:spPr>
          <a:xfrm>
            <a:off x="257727" y="2174759"/>
            <a:ext cx="11648050" cy="385708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-361440" lvl="0" marL="361800" marR="0" rtl="0" algn="just"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Pts val="2400"/>
              <a:buFont typeface="Noto Sans Symbols"/>
              <a:buChar char="■"/>
            </a:pP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Os transformadores são projetados para operarem com alto rendimento.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40" lvl="0" marL="361800" marR="0" rtl="0" algn="just">
              <a:spcBef>
                <a:spcPts val="1500"/>
              </a:spcBef>
              <a:spcAft>
                <a:spcPts val="0"/>
              </a:spcAft>
              <a:buClr>
                <a:srgbClr val="339933"/>
              </a:buClr>
              <a:buSzPts val="2400"/>
              <a:buFont typeface="Noto Sans Symbols"/>
              <a:buChar char="■"/>
            </a:pP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Os seguintes aspectos contribuem para que os transformadores apresentem valores baixos de perdas: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6680" lvl="1" marL="799920" marR="0" rtl="0" algn="just">
              <a:spcBef>
                <a:spcPts val="1247"/>
              </a:spcBef>
              <a:spcAft>
                <a:spcPts val="0"/>
              </a:spcAft>
              <a:buClr>
                <a:srgbClr val="339933"/>
              </a:buClr>
              <a:buSzPts val="2000"/>
              <a:buFont typeface="Noto Sans Symbols"/>
              <a:buChar char="■"/>
            </a:pPr>
            <a:r>
              <a:rPr b="0" i="0" lang="pt-B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transformador é uma máquina estática, ou seja, não tem partes rotativas, não apresentando, portanto, perdas por atrito no eixo e por resistência do ar no entreferro.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6680" lvl="1" marL="799920" marR="0" rtl="0" algn="just">
              <a:spcBef>
                <a:spcPts val="1247"/>
              </a:spcBef>
              <a:spcAft>
                <a:spcPts val="0"/>
              </a:spcAft>
              <a:buClr>
                <a:srgbClr val="339933"/>
              </a:buClr>
              <a:buSzPts val="2000"/>
              <a:buFont typeface="Noto Sans Symbols"/>
              <a:buChar char="■"/>
            </a:pPr>
            <a:r>
              <a:rPr b="0" i="0" lang="pt-B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núcleo é constituído por placas laminadas e dotadas de materiais de alta resistência elétrica, as quais têm o objetivo de minimizar as perdas por correntes parasitas.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6680" lvl="1" marL="799920" marR="0" rtl="0" algn="just">
              <a:spcBef>
                <a:spcPts val="1247"/>
              </a:spcBef>
              <a:spcAft>
                <a:spcPts val="0"/>
              </a:spcAft>
              <a:buClr>
                <a:srgbClr val="339933"/>
              </a:buClr>
              <a:buSzPts val="2000"/>
              <a:buFont typeface="Noto Sans Symbols"/>
              <a:buChar char="■"/>
            </a:pPr>
            <a:r>
              <a:rPr b="0" i="0" lang="pt-B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Materiais com alta permeabilidade magnética são utilizados para diminuir as perdas por histerese.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6680" lvl="1" marL="799920" marR="0" rtl="0" algn="just">
              <a:spcBef>
                <a:spcPts val="1247"/>
              </a:spcBef>
              <a:spcAft>
                <a:spcPts val="0"/>
              </a:spcAft>
              <a:buClr>
                <a:srgbClr val="339933"/>
              </a:buClr>
              <a:buSzPts val="2000"/>
              <a:buFont typeface="Noto Sans Symbols"/>
              <a:buChar char="■"/>
            </a:pPr>
            <a:r>
              <a:rPr b="0" i="0" lang="pt-B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Transformadores de alta potência apresentam rendimento maior que 99%.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36"/>
          <p:cNvSpPr/>
          <p:nvPr/>
        </p:nvSpPr>
        <p:spPr>
          <a:xfrm>
            <a:off x="-572086" y="1023119"/>
            <a:ext cx="9142200" cy="1151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b="1" lang="pt-BR" sz="4000">
                <a:latin typeface="Calibri"/>
                <a:ea typeface="Calibri"/>
                <a:cs typeface="Calibri"/>
                <a:sym typeface="Calibri"/>
              </a:rPr>
              <a:t>rendimento</a:t>
            </a:r>
            <a:r>
              <a:rPr b="1" lang="pt-BR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pt-BR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lang="pt-BR" sz="400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η</a:t>
            </a:r>
            <a:r>
              <a:rPr b="1" lang="pt-BR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):</a:t>
            </a:r>
            <a:endParaRPr b="1"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7"/>
          <p:cNvSpPr/>
          <p:nvPr/>
        </p:nvSpPr>
        <p:spPr>
          <a:xfrm>
            <a:off x="1116092" y="2324519"/>
            <a:ext cx="8665920" cy="459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-361440" lvl="0" marL="361800" marR="0" rtl="0" algn="just"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Pts val="2400"/>
              <a:buFont typeface="Noto Sans Symbols"/>
              <a:buChar char="■"/>
            </a:pPr>
            <a:r>
              <a:rPr lang="pt-BR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rendimento de um transformador pode ser definido por.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37"/>
          <p:cNvSpPr txBox="1"/>
          <p:nvPr/>
        </p:nvSpPr>
        <p:spPr>
          <a:xfrm>
            <a:off x="1116092" y="3645997"/>
            <a:ext cx="3638160" cy="7981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5877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Trebuchet MS"/>
                <a:ea typeface="Trebuchet MS"/>
                <a:cs typeface="Trebuchet MS"/>
                <a:sym typeface="Trebuchet MS"/>
              </a:rPr>
              <a:t> </a:t>
            </a:r>
            <a:endParaRPr/>
          </a:p>
        </p:txBody>
      </p:sp>
      <p:sp>
        <p:nvSpPr>
          <p:cNvPr id="464" name="Google Shape;464;p37"/>
          <p:cNvSpPr/>
          <p:nvPr/>
        </p:nvSpPr>
        <p:spPr>
          <a:xfrm>
            <a:off x="5194172" y="3320558"/>
            <a:ext cx="1176120" cy="40229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aseline="-25000" i="1" lang="pt-BR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ENTRADA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37"/>
          <p:cNvSpPr/>
          <p:nvPr/>
        </p:nvSpPr>
        <p:spPr>
          <a:xfrm>
            <a:off x="6440492" y="3355477"/>
            <a:ext cx="1412640" cy="82044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66" name="Google Shape;466;p37"/>
          <p:cNvCxnSpPr/>
          <p:nvPr/>
        </p:nvCxnSpPr>
        <p:spPr>
          <a:xfrm>
            <a:off x="5178332" y="3734917"/>
            <a:ext cx="1258920" cy="1440"/>
          </a:xfrm>
          <a:prstGeom prst="straightConnector1">
            <a:avLst/>
          </a:prstGeom>
          <a:noFill/>
          <a:ln cap="flat" cmpd="sng" w="12600">
            <a:solidFill>
              <a:srgbClr val="000000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467" name="Google Shape;467;p37"/>
          <p:cNvCxnSpPr/>
          <p:nvPr/>
        </p:nvCxnSpPr>
        <p:spPr>
          <a:xfrm>
            <a:off x="7845572" y="3758677"/>
            <a:ext cx="1025280" cy="1800"/>
          </a:xfrm>
          <a:prstGeom prst="straightConnector1">
            <a:avLst/>
          </a:prstGeom>
          <a:noFill/>
          <a:ln cap="flat" cmpd="sng" w="12600">
            <a:solidFill>
              <a:srgbClr val="000000"/>
            </a:solidFill>
            <a:prstDash val="solid"/>
            <a:miter lim="8000"/>
            <a:headEnd len="sm" w="sm" type="none"/>
            <a:tailEnd len="med" w="med" type="triangle"/>
          </a:ln>
        </p:spPr>
      </p:cxnSp>
      <p:sp>
        <p:nvSpPr>
          <p:cNvPr id="468" name="Google Shape;468;p37"/>
          <p:cNvSpPr/>
          <p:nvPr/>
        </p:nvSpPr>
        <p:spPr>
          <a:xfrm>
            <a:off x="6618332" y="3571477"/>
            <a:ext cx="1175760" cy="3985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1" lang="pt-BR" sz="2000">
                <a:latin typeface="Times New Roman"/>
                <a:ea typeface="Times New Roman"/>
                <a:cs typeface="Times New Roman"/>
                <a:sym typeface="Times New Roman"/>
              </a:rPr>
              <a:t>rafo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37"/>
          <p:cNvSpPr/>
          <p:nvPr/>
        </p:nvSpPr>
        <p:spPr>
          <a:xfrm>
            <a:off x="5430692" y="4227038"/>
            <a:ext cx="3362040" cy="40229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aseline="-25000" i="1" lang="pt-BR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PERDAS</a:t>
            </a:r>
            <a:r>
              <a:rPr lang="pt-BR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</a:t>
            </a:r>
            <a:r>
              <a:rPr i="1" lang="pt-BR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aseline="-25000" i="1" lang="pt-BR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ENTRADA</a:t>
            </a:r>
            <a:r>
              <a:rPr lang="pt-BR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200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−</a:t>
            </a:r>
            <a:r>
              <a:rPr lang="pt-BR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pt-BR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aseline="-25000" i="1" lang="pt-BR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SAIDA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37"/>
          <p:cNvSpPr/>
          <p:nvPr/>
        </p:nvSpPr>
        <p:spPr>
          <a:xfrm>
            <a:off x="7913612" y="3344318"/>
            <a:ext cx="1176120" cy="40229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aseline="-25000" i="1" lang="pt-BR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SAIDA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37"/>
          <p:cNvSpPr/>
          <p:nvPr/>
        </p:nvSpPr>
        <p:spPr>
          <a:xfrm>
            <a:off x="5349692" y="4241437"/>
            <a:ext cx="3209760" cy="502920"/>
          </a:xfrm>
          <a:prstGeom prst="rect">
            <a:avLst/>
          </a:prstGeom>
          <a:noFill/>
          <a:ln cap="flat" cmpd="sng" w="12600">
            <a:solidFill>
              <a:srgbClr val="FF66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37"/>
          <p:cNvSpPr/>
          <p:nvPr/>
        </p:nvSpPr>
        <p:spPr>
          <a:xfrm>
            <a:off x="-572086" y="1023119"/>
            <a:ext cx="9142200" cy="1151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b="1" lang="pt-BR" sz="4000">
                <a:latin typeface="Calibri"/>
                <a:ea typeface="Calibri"/>
                <a:cs typeface="Calibri"/>
                <a:sym typeface="Calibri"/>
              </a:rPr>
              <a:t>rendimento</a:t>
            </a:r>
            <a:r>
              <a:rPr b="1" lang="pt-BR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pt-BR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lang="pt-BR" sz="400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η</a:t>
            </a:r>
            <a:r>
              <a:rPr b="1" lang="pt-BR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):</a:t>
            </a:r>
            <a:endParaRPr b="1"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8"/>
          <p:cNvSpPr/>
          <p:nvPr/>
        </p:nvSpPr>
        <p:spPr>
          <a:xfrm>
            <a:off x="295421" y="2174759"/>
            <a:ext cx="11197883" cy="3049169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-361440" lvl="0" marL="361800" marR="0" rtl="0" algn="just"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Pts val="2800"/>
              <a:buFont typeface="Noto Sans Symbols"/>
              <a:buChar char="■"/>
            </a:pPr>
            <a:r>
              <a:rPr lang="pt-BR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perdas no transformador incluem: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680" lvl="1" marL="799920" marR="0" rtl="0" algn="just">
              <a:spcBef>
                <a:spcPts val="1247"/>
              </a:spcBef>
              <a:spcAft>
                <a:spcPts val="0"/>
              </a:spcAft>
              <a:buClr>
                <a:srgbClr val="339933"/>
              </a:buClr>
              <a:buSzPts val="2400"/>
              <a:buFont typeface="Noto Sans Symbols"/>
              <a:buChar char="■"/>
            </a:pPr>
            <a:r>
              <a:rPr b="0" i="0" lang="pt-BR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Perdas no núcleo (ferro) – </a:t>
            </a:r>
            <a:r>
              <a:rPr b="0" i="1" lang="pt-BR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="0" baseline="-25000" i="0" lang="pt-BR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b="0" i="0" lang="pt-BR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(perdas por correntes parasitas e perdas por histerese) podem ser determinadas pelo teste em vazio ou a partir dos parâmetros do circuito equivalente.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680" lvl="1" marL="799920" marR="0" rtl="0" algn="just">
              <a:spcBef>
                <a:spcPts val="1247"/>
              </a:spcBef>
              <a:spcAft>
                <a:spcPts val="0"/>
              </a:spcAft>
              <a:buClr>
                <a:srgbClr val="339933"/>
              </a:buClr>
              <a:buSzPts val="2400"/>
              <a:buFont typeface="Noto Sans Symbols"/>
              <a:buChar char="■"/>
            </a:pPr>
            <a:r>
              <a:rPr b="0" i="0" lang="pt-BR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Perdas no cobre – </a:t>
            </a:r>
            <a:r>
              <a:rPr b="0" i="1" lang="pt-BR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="0" baseline="-25000" i="0" lang="pt-BR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</a:t>
            </a:r>
            <a:r>
              <a:rPr b="0" i="0" lang="pt-BR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(perdas ôhmicas) podem ser determinadas se os parâmetros do transformador forem conhecidos (corrente nos enrolamentos e resistência dos enrolamentos).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38"/>
          <p:cNvSpPr txBox="1"/>
          <p:nvPr/>
        </p:nvSpPr>
        <p:spPr>
          <a:xfrm>
            <a:off x="4016252" y="5505448"/>
            <a:ext cx="3760560" cy="7981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Trebuchet MS"/>
                <a:ea typeface="Trebuchet MS"/>
                <a:cs typeface="Trebuchet MS"/>
                <a:sym typeface="Trebuchet MS"/>
              </a:rPr>
              <a:t> </a:t>
            </a:r>
            <a:endParaRPr/>
          </a:p>
        </p:txBody>
      </p:sp>
      <p:sp>
        <p:nvSpPr>
          <p:cNvPr id="480" name="Google Shape;480;p38"/>
          <p:cNvSpPr/>
          <p:nvPr/>
        </p:nvSpPr>
        <p:spPr>
          <a:xfrm>
            <a:off x="3838412" y="5396368"/>
            <a:ext cx="4062240" cy="979200"/>
          </a:xfrm>
          <a:prstGeom prst="rect">
            <a:avLst/>
          </a:prstGeom>
          <a:noFill/>
          <a:ln cap="flat" cmpd="sng" w="12600">
            <a:solidFill>
              <a:srgbClr val="FF66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38"/>
          <p:cNvSpPr/>
          <p:nvPr/>
        </p:nvSpPr>
        <p:spPr>
          <a:xfrm>
            <a:off x="-572086" y="1023119"/>
            <a:ext cx="9142200" cy="1151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b="1" lang="pt-BR" sz="4000">
                <a:latin typeface="Calibri"/>
                <a:ea typeface="Calibri"/>
                <a:cs typeface="Calibri"/>
                <a:sym typeface="Calibri"/>
              </a:rPr>
              <a:t>rendimento</a:t>
            </a:r>
            <a:r>
              <a:rPr b="1" lang="pt-BR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pt-BR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lang="pt-BR" sz="400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η</a:t>
            </a:r>
            <a:r>
              <a:rPr b="1" lang="pt-BR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):</a:t>
            </a:r>
            <a:endParaRPr b="1"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9"/>
          <p:cNvSpPr/>
          <p:nvPr/>
        </p:nvSpPr>
        <p:spPr>
          <a:xfrm>
            <a:off x="800788" y="2139781"/>
            <a:ext cx="8641800" cy="46384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2A5010"/>
                </a:solidFill>
                <a:latin typeface="Calibri"/>
                <a:ea typeface="Calibri"/>
                <a:cs typeface="Calibri"/>
                <a:sym typeface="Calibri"/>
              </a:rPr>
              <a:t>Sistema elétrico trifásico – a arte de cortar os fios:</a:t>
            </a:r>
            <a:endParaRPr sz="2400">
              <a:solidFill>
                <a:srgbClr val="2A501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39"/>
          <p:cNvSpPr/>
          <p:nvPr/>
        </p:nvSpPr>
        <p:spPr>
          <a:xfrm>
            <a:off x="413095" y="2597611"/>
            <a:ext cx="11263089" cy="157184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-361440" lvl="0" marL="361800" marR="0" rtl="0" algn="just"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Pts val="2400"/>
              <a:buFont typeface="Noto Sans Symbols"/>
              <a:buChar char="■"/>
            </a:pP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Muito embora os geradores de eletricidade possam produzir tanto energia em corrente contínua (CC) ou corrente alternada (CA), a maior parte da energia elétrica gerada não só no Brasil, mas em todo o mundo é em corrente alternada no sistema trifásico</a:t>
            </a: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nas frequências de 60 Hz e 50 Hz.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39"/>
          <p:cNvSpPr/>
          <p:nvPr/>
        </p:nvSpPr>
        <p:spPr>
          <a:xfrm>
            <a:off x="413094" y="4274396"/>
            <a:ext cx="11263089" cy="120251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-361440" lvl="0" marL="361800" marR="0" rtl="0" algn="just"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Pts val="2400"/>
              <a:buFont typeface="Noto Sans Symbols"/>
              <a:buChar char="■"/>
            </a:pP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Isto ocorre, pois a corrente alternada permite elevar ou diminuir os valores de tensão de uma forma muito mais simples e barata se comparado com os sistemas disponíveis para </a:t>
            </a: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orrente </a:t>
            </a: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ontínua.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39"/>
          <p:cNvSpPr/>
          <p:nvPr/>
        </p:nvSpPr>
        <p:spPr>
          <a:xfrm>
            <a:off x="413093" y="5701459"/>
            <a:ext cx="11263089" cy="83317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-361440" lvl="0" marL="361800" marR="0" rtl="0" algn="just"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Pts val="2400"/>
              <a:buFont typeface="Noto Sans Symbols"/>
              <a:buChar char="■"/>
            </a:pP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Nesse sistema, utiliza-se um gerador de CA que funciona pelo princípio de indução eletromagnética, conforme ilustrado a seguir.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39"/>
          <p:cNvSpPr/>
          <p:nvPr/>
        </p:nvSpPr>
        <p:spPr>
          <a:xfrm>
            <a:off x="1650610" y="988141"/>
            <a:ext cx="10025572" cy="1151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1" lang="pt-BR" sz="3200">
                <a:latin typeface="Calibri"/>
                <a:ea typeface="Calibri"/>
                <a:cs typeface="Calibri"/>
                <a:sym typeface="Calibri"/>
              </a:rPr>
              <a:t>s transformadores e a transmissão de energia: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/>
          <p:nvPr/>
        </p:nvSpPr>
        <p:spPr>
          <a:xfrm>
            <a:off x="319163" y="1763724"/>
            <a:ext cx="8665920" cy="459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-361440" lvl="0" marL="361800" marR="0" rtl="0" algn="just"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Pts val="2400"/>
              <a:buFont typeface="Noto Sans Symbols"/>
              <a:buChar char="■"/>
            </a:pP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Lei de Faraday.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9000" y="2296800"/>
            <a:ext cx="5714640" cy="304776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4"/>
          <p:cNvSpPr txBox="1"/>
          <p:nvPr/>
        </p:nvSpPr>
        <p:spPr>
          <a:xfrm>
            <a:off x="5980080" y="3038400"/>
            <a:ext cx="164880" cy="20304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55879" l="0" r="-5925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Trebuchet MS"/>
                <a:ea typeface="Trebuchet MS"/>
                <a:cs typeface="Trebuchet MS"/>
                <a:sym typeface="Trebuchet MS"/>
              </a:rPr>
              <a:t> </a:t>
            </a: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8596186" y="4595374"/>
            <a:ext cx="1897920" cy="3985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Michael Faraday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75306" y="1965934"/>
            <a:ext cx="1982520" cy="265068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4"/>
          <p:cNvSpPr/>
          <p:nvPr/>
        </p:nvSpPr>
        <p:spPr>
          <a:xfrm>
            <a:off x="199698" y="4616614"/>
            <a:ext cx="11746523" cy="196169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Constatações: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6000" lvl="0" marL="216000" marR="0" rtl="0" algn="just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rgbClr val="339933"/>
              </a:buClr>
              <a:buSzPts val="2400"/>
              <a:buFont typeface="Noto Sans Symbols"/>
              <a:buChar char="■"/>
            </a:pP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Ao se aproximar ou afastar o ímã do solen</a:t>
            </a: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 (bobina) ocorre um deslocamento do ponteiro do galvanômetro.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6000" lvl="0" marL="216000" marR="0" rtl="0" algn="just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339933"/>
              </a:buClr>
              <a:buSzPts val="2400"/>
              <a:buFont typeface="Noto Sans Symbols"/>
              <a:buChar char="■"/>
            </a:pP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Quando o ímã está parado, independentemente de quão próximo este esteja do solen</a:t>
            </a: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ide, não há deslocamento do ponteiro do galvanômetro.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4"/>
          <p:cNvSpPr/>
          <p:nvPr/>
        </p:nvSpPr>
        <p:spPr>
          <a:xfrm>
            <a:off x="958329" y="818100"/>
            <a:ext cx="9142200" cy="1468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Transformadores ou trafos: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4"/>
          <p:cNvSpPr txBox="1"/>
          <p:nvPr/>
        </p:nvSpPr>
        <p:spPr>
          <a:xfrm>
            <a:off x="2377975" y="4517575"/>
            <a:ext cx="3372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latin typeface="Times New Roman"/>
                <a:ea typeface="Times New Roman"/>
                <a:cs typeface="Times New Roman"/>
                <a:sym typeface="Times New Roman"/>
              </a:rPr>
              <a:t>Fonte</a:t>
            </a: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pt-BR" sz="12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 </a:t>
            </a:r>
            <a:r>
              <a:rPr lang="pt-BR" sz="1200" u="sng"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https://www1.educacao.pe.gov.br/cpar/</a:t>
            </a:r>
            <a:r>
              <a:rPr lang="pt-BR" sz="1200"/>
              <a:t>. Acesso em 31 ago. 2021.</a:t>
            </a:r>
            <a:endParaRPr sz="1200"/>
          </a:p>
        </p:txBody>
      </p:sp>
      <p:sp>
        <p:nvSpPr>
          <p:cNvPr id="92" name="Google Shape;92;p4"/>
          <p:cNvSpPr txBox="1"/>
          <p:nvPr/>
        </p:nvSpPr>
        <p:spPr>
          <a:xfrm>
            <a:off x="10708100" y="2603600"/>
            <a:ext cx="1238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latin typeface="Times New Roman"/>
                <a:ea typeface="Times New Roman"/>
                <a:cs typeface="Times New Roman"/>
                <a:sym typeface="Times New Roman"/>
              </a:rPr>
              <a:t>Fonte</a:t>
            </a: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pt-BR" sz="12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 </a:t>
            </a:r>
            <a:r>
              <a:rPr lang="pt-BR" sz="1200" u="sng"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https://www1.educacao.pe.gov.br/cpar/</a:t>
            </a:r>
            <a:r>
              <a:rPr lang="pt-BR" sz="1200"/>
              <a:t>. Acesso em 31 ago. 2021.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0"/>
          <p:cNvSpPr/>
          <p:nvPr/>
        </p:nvSpPr>
        <p:spPr>
          <a:xfrm>
            <a:off x="324950" y="1850400"/>
            <a:ext cx="11576317" cy="4824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/>
          <a:p>
            <a:pPr indent="-361440" lvl="0" marL="361800" marR="0" rtl="0" algn="just"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Pts val="2632"/>
              <a:buFont typeface="Noto Sans Symbols"/>
              <a:buChar char="■"/>
            </a:pPr>
            <a:r>
              <a:rPr lang="pt-BR" sz="263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Três bobinas (R, S, T) são fixadas na periferia de giro do rotor e dispostas a 120º uma da outra. </a:t>
            </a:r>
            <a:endParaRPr sz="263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40" lvl="0" marL="361800" marR="0" rtl="0" algn="just">
              <a:spcBef>
                <a:spcPts val="1500"/>
              </a:spcBef>
              <a:spcAft>
                <a:spcPts val="0"/>
              </a:spcAft>
              <a:buClr>
                <a:srgbClr val="339933"/>
              </a:buClr>
              <a:buSzPts val="2632"/>
              <a:buFont typeface="Noto Sans Symbols"/>
              <a:buChar char="■"/>
            </a:pPr>
            <a:r>
              <a:rPr lang="pt-BR" sz="263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Cada uma das três bobinas estão sob efeito de um campo magnético girante do rotor e produzem uma FEM induzida. </a:t>
            </a:r>
            <a:endParaRPr sz="263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40" lvl="0" marL="361800" marR="0" rtl="0" algn="just">
              <a:spcBef>
                <a:spcPts val="1500"/>
              </a:spcBef>
              <a:spcAft>
                <a:spcPts val="0"/>
              </a:spcAft>
              <a:buClr>
                <a:srgbClr val="339933"/>
              </a:buClr>
              <a:buSzPts val="2632"/>
              <a:buFont typeface="Noto Sans Symbols"/>
              <a:buChar char="■"/>
            </a:pPr>
            <a:r>
              <a:rPr lang="pt-BR" sz="263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FEM (Força Eletromotriz) é proporcional a intensidade do fluxo magnético.</a:t>
            </a:r>
            <a:endParaRPr sz="263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40" lvl="0" marL="361800" marR="0" rtl="0" algn="just">
              <a:spcBef>
                <a:spcPts val="1500"/>
              </a:spcBef>
              <a:spcAft>
                <a:spcPts val="0"/>
              </a:spcAft>
              <a:buClr>
                <a:srgbClr val="339933"/>
              </a:buClr>
              <a:buSzPts val="2632"/>
              <a:buFont typeface="Noto Sans Symbols"/>
              <a:buChar char="■"/>
            </a:pPr>
            <a:r>
              <a:rPr lang="pt-BR" sz="263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 um dado momento, cada uma das bobinas fixas ao estator está sob efeito de uma intensidade de fluxo magnético diferente em 120º uma em relação às outras.</a:t>
            </a:r>
            <a:endParaRPr sz="263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40" lvl="0" marL="361800" marR="0" rtl="0" algn="just">
              <a:spcBef>
                <a:spcPts val="1500"/>
              </a:spcBef>
              <a:spcAft>
                <a:spcPts val="0"/>
              </a:spcAft>
              <a:buClr>
                <a:srgbClr val="339933"/>
              </a:buClr>
              <a:buSzPts val="2632"/>
              <a:buFont typeface="Noto Sans Symbols"/>
              <a:buChar char="■"/>
            </a:pPr>
            <a:r>
              <a:rPr lang="pt-BR" sz="263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Então tem-se a geração de três FEMs, ou seja, três tensões/correntes alternadas distintas, defasadas em 120º uma das outras.</a:t>
            </a:r>
            <a:endParaRPr sz="263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40"/>
          <p:cNvSpPr/>
          <p:nvPr/>
        </p:nvSpPr>
        <p:spPr>
          <a:xfrm>
            <a:off x="1650610" y="988141"/>
            <a:ext cx="10025572" cy="1151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1" lang="pt-BR" sz="3200"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1" lang="pt-BR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transformadores e a transmissão de energia: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41"/>
          <p:cNvSpPr/>
          <p:nvPr/>
        </p:nvSpPr>
        <p:spPr>
          <a:xfrm>
            <a:off x="2892000" y="4032001"/>
            <a:ext cx="6551640" cy="194117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 u="sng">
                <a:solidFill>
                  <a:srgbClr val="2A501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Sistema </a:t>
            </a:r>
            <a:r>
              <a:rPr b="1" lang="pt-BR" sz="4000" u="sng">
                <a:solidFill>
                  <a:srgbClr val="2A501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</a:t>
            </a:r>
            <a:r>
              <a:rPr b="1" lang="pt-BR" sz="4000" u="sng">
                <a:solidFill>
                  <a:srgbClr val="2A501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létrico </a:t>
            </a:r>
            <a:r>
              <a:rPr b="1" lang="pt-BR" sz="4000" u="sng">
                <a:solidFill>
                  <a:srgbClr val="2A5010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</a:t>
            </a:r>
            <a:r>
              <a:rPr b="1" lang="pt-BR" sz="4000" u="sng">
                <a:solidFill>
                  <a:srgbClr val="2A5010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rifásico- </a:t>
            </a:r>
            <a:r>
              <a:rPr b="1" lang="pt-BR" sz="4000" u="sng">
                <a:solidFill>
                  <a:srgbClr val="2A5010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</a:t>
            </a:r>
            <a:r>
              <a:rPr b="1" lang="pt-BR" sz="4000" u="sng">
                <a:solidFill>
                  <a:srgbClr val="2A5010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arte de cortar os fios</a:t>
            </a:r>
            <a:endParaRPr sz="4000">
              <a:solidFill>
                <a:srgbClr val="2A501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(Vídeo)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41"/>
          <p:cNvSpPr/>
          <p:nvPr/>
        </p:nvSpPr>
        <p:spPr>
          <a:xfrm>
            <a:off x="3252000" y="2423081"/>
            <a:ext cx="5831640" cy="13256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As </a:t>
            </a:r>
            <a:r>
              <a:rPr b="1" lang="pt-BR" sz="4000" u="sng">
                <a:solidFill>
                  <a:srgbClr val="0000FF"/>
                </a:solid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</a:t>
            </a:r>
            <a:r>
              <a:rPr b="1" lang="pt-BR" sz="40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ontes de </a:t>
            </a:r>
            <a:r>
              <a:rPr b="1" lang="pt-BR" sz="4000" u="sng">
                <a:solidFill>
                  <a:srgbClr val="0000FF"/>
                </a:solidFill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</a:t>
            </a:r>
            <a:r>
              <a:rPr b="1" lang="pt-BR" sz="40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orrente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(Vídeo)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41"/>
          <p:cNvSpPr/>
          <p:nvPr/>
        </p:nvSpPr>
        <p:spPr>
          <a:xfrm>
            <a:off x="1650610" y="988141"/>
            <a:ext cx="10025572" cy="1151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1" lang="pt-BR" sz="3200">
                <a:latin typeface="Calibri"/>
                <a:ea typeface="Calibri"/>
                <a:cs typeface="Calibri"/>
                <a:sym typeface="Calibri"/>
              </a:rPr>
              <a:t>s transformadores e a transmissão de energia: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42"/>
          <p:cNvSpPr/>
          <p:nvPr/>
        </p:nvSpPr>
        <p:spPr>
          <a:xfrm>
            <a:off x="-258180" y="1812725"/>
            <a:ext cx="8641800" cy="586957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rgbClr val="2A5010"/>
                </a:solidFill>
                <a:latin typeface="Calibri"/>
                <a:ea typeface="Calibri"/>
                <a:cs typeface="Calibri"/>
                <a:sym typeface="Calibri"/>
              </a:rPr>
              <a:t>Gerador elétrico trifásico</a:t>
            </a:r>
            <a:endParaRPr b="1" sz="3200">
              <a:solidFill>
                <a:srgbClr val="2A501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3" name="Google Shape;513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0999" y="2808720"/>
            <a:ext cx="4232160" cy="3166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73157" y="2106180"/>
            <a:ext cx="4541760" cy="4355640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42"/>
          <p:cNvSpPr/>
          <p:nvPr/>
        </p:nvSpPr>
        <p:spPr>
          <a:xfrm flipH="1">
            <a:off x="8131800" y="2708280"/>
            <a:ext cx="503640" cy="5050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19075">
            <a:solidFill>
              <a:srgbClr val="000000"/>
            </a:solidFill>
            <a:prstDash val="solid"/>
            <a:miter lim="8000"/>
            <a:headEnd len="sm" w="sm" type="none"/>
            <a:tailEnd len="med" w="med" type="triangle"/>
          </a:ln>
        </p:spPr>
      </p:sp>
      <p:sp>
        <p:nvSpPr>
          <p:cNvPr id="516" name="Google Shape;516;p42"/>
          <p:cNvSpPr/>
          <p:nvPr/>
        </p:nvSpPr>
        <p:spPr>
          <a:xfrm>
            <a:off x="8583600" y="2550960"/>
            <a:ext cx="288720" cy="2791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42"/>
          <p:cNvSpPr/>
          <p:nvPr/>
        </p:nvSpPr>
        <p:spPr>
          <a:xfrm>
            <a:off x="7026877" y="2680740"/>
            <a:ext cx="648000" cy="4845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19075">
            <a:solidFill>
              <a:srgbClr val="000000"/>
            </a:solidFill>
            <a:prstDash val="solid"/>
            <a:miter lim="8000"/>
            <a:headEnd len="sm" w="sm" type="none"/>
            <a:tailEnd len="med" w="med" type="triangle"/>
          </a:ln>
        </p:spPr>
      </p:sp>
      <p:sp>
        <p:nvSpPr>
          <p:cNvPr id="518" name="Google Shape;518;p42"/>
          <p:cNvSpPr/>
          <p:nvPr/>
        </p:nvSpPr>
        <p:spPr>
          <a:xfrm>
            <a:off x="6873157" y="2420460"/>
            <a:ext cx="288720" cy="2791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42"/>
          <p:cNvSpPr/>
          <p:nvPr/>
        </p:nvSpPr>
        <p:spPr>
          <a:xfrm rot="10800000">
            <a:off x="7825440" y="4176000"/>
            <a:ext cx="863640" cy="216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19075">
            <a:solidFill>
              <a:srgbClr val="000000"/>
            </a:solidFill>
            <a:prstDash val="solid"/>
            <a:miter lim="8000"/>
            <a:headEnd len="sm" w="sm" type="none"/>
            <a:tailEnd len="med" w="med" type="triangle"/>
          </a:ln>
        </p:spPr>
      </p:sp>
      <p:sp>
        <p:nvSpPr>
          <p:cNvPr id="520" name="Google Shape;520;p42"/>
          <p:cNvSpPr/>
          <p:nvPr/>
        </p:nvSpPr>
        <p:spPr>
          <a:xfrm>
            <a:off x="8472360" y="4146480"/>
            <a:ext cx="287280" cy="2791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42"/>
          <p:cNvSpPr/>
          <p:nvPr/>
        </p:nvSpPr>
        <p:spPr>
          <a:xfrm>
            <a:off x="1650610" y="988141"/>
            <a:ext cx="10025572" cy="1151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1" lang="pt-BR" sz="3200">
                <a:latin typeface="Calibri"/>
                <a:ea typeface="Calibri"/>
                <a:cs typeface="Calibri"/>
                <a:sym typeface="Calibri"/>
              </a:rPr>
              <a:t>s transformadores e a transmissão de energia: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42"/>
          <p:cNvSpPr txBox="1"/>
          <p:nvPr/>
        </p:nvSpPr>
        <p:spPr>
          <a:xfrm>
            <a:off x="5104188" y="5294538"/>
            <a:ext cx="19836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dk1"/>
                </a:solidFill>
              </a:rPr>
              <a:t>Fonte</a:t>
            </a:r>
            <a:r>
              <a:rPr lang="pt-BR" sz="1200">
                <a:solidFill>
                  <a:schemeClr val="dk1"/>
                </a:solidFill>
              </a:rPr>
              <a:t>: Disponível em: </a:t>
            </a:r>
            <a:r>
              <a:rPr lang="pt-BR" sz="12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https://www.researchgate.net/figure/Poste-da-rede-eletrica-com-transformador-pendurado-Fonte-Os-autores_fig3_287375757</a:t>
            </a:r>
            <a:r>
              <a:rPr lang="pt-BR" sz="1200">
                <a:solidFill>
                  <a:schemeClr val="dk1"/>
                </a:solidFill>
              </a:rPr>
              <a:t>. Acesso em 31 ago. 2021.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Google Shape;528;p43"/>
          <p:cNvPicPr preferRelativeResize="0"/>
          <p:nvPr/>
        </p:nvPicPr>
        <p:blipFill rotWithShape="1">
          <a:blip r:embed="rId3">
            <a:alphaModFix/>
          </a:blip>
          <a:srcRect b="7237" l="0" r="0" t="0"/>
          <a:stretch/>
        </p:blipFill>
        <p:spPr>
          <a:xfrm>
            <a:off x="886265" y="2665550"/>
            <a:ext cx="6248280" cy="3651369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43"/>
          <p:cNvSpPr/>
          <p:nvPr/>
        </p:nvSpPr>
        <p:spPr>
          <a:xfrm>
            <a:off x="6251732" y="2665551"/>
            <a:ext cx="5274646" cy="1079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61440" lvl="0" marL="361800" marR="0" rtl="0" algn="just"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Pts val="2800"/>
              <a:buFont typeface="Noto Sans Symbols"/>
              <a:buChar char="■"/>
            </a:pPr>
            <a:r>
              <a:rPr lang="pt-BR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Nas usinas hidrelétricas a energia mecânica de uma queda d'água é transformada em energia elétrica a partir de turbinas que acionam geradores elétricos.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43"/>
          <p:cNvSpPr/>
          <p:nvPr/>
        </p:nvSpPr>
        <p:spPr>
          <a:xfrm>
            <a:off x="2048264" y="1981477"/>
            <a:ext cx="6571927" cy="49244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61440" lvl="0" marL="361800" marR="0" rtl="0" algn="just"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Pts val="3200"/>
              <a:buFont typeface="Noto Sans Symbols"/>
              <a:buChar char="■"/>
            </a:pPr>
            <a:r>
              <a:rPr b="1" lang="pt-BR" sz="3200">
                <a:solidFill>
                  <a:srgbClr val="2A5010"/>
                </a:solidFill>
                <a:latin typeface="Calibri"/>
                <a:ea typeface="Calibri"/>
                <a:cs typeface="Calibri"/>
                <a:sym typeface="Calibri"/>
              </a:rPr>
              <a:t> Geração de Energia Elétrica Trifásica</a:t>
            </a:r>
            <a:endParaRPr b="1" sz="3200">
              <a:solidFill>
                <a:srgbClr val="2A501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43"/>
          <p:cNvSpPr/>
          <p:nvPr/>
        </p:nvSpPr>
        <p:spPr>
          <a:xfrm>
            <a:off x="1059766" y="844061"/>
            <a:ext cx="9142200" cy="1468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Transformadores ou trafos: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43"/>
          <p:cNvSpPr txBox="1"/>
          <p:nvPr/>
        </p:nvSpPr>
        <p:spPr>
          <a:xfrm>
            <a:off x="6097413" y="5277363"/>
            <a:ext cx="19836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dk1"/>
                </a:solidFill>
              </a:rPr>
              <a:t>Fonte</a:t>
            </a:r>
            <a:r>
              <a:rPr lang="pt-BR" sz="1200">
                <a:solidFill>
                  <a:schemeClr val="dk1"/>
                </a:solidFill>
              </a:rPr>
              <a:t>: Disponível em: </a:t>
            </a:r>
            <a:r>
              <a:rPr lang="pt-BR" sz="12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https://www.researchgate.net/figure/Poste-da-rede-eletrica-com-transformador-pendurado-Fonte-Os-autores_fig3_287375757</a:t>
            </a:r>
            <a:r>
              <a:rPr lang="pt-BR" sz="1200">
                <a:solidFill>
                  <a:schemeClr val="dk1"/>
                </a:solidFill>
              </a:rPr>
              <a:t>. Acesso em 31 ago. 2021.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Google Shape;537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69808" y="1856934"/>
            <a:ext cx="6292533" cy="50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44"/>
          <p:cNvSpPr/>
          <p:nvPr/>
        </p:nvSpPr>
        <p:spPr>
          <a:xfrm>
            <a:off x="1077716" y="956603"/>
            <a:ext cx="10439035" cy="1151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lang="pt-BR" sz="2400">
                <a:solidFill>
                  <a:srgbClr val="0C0C0C"/>
                </a:solidFill>
              </a:rPr>
              <a:t>s transformadores e a transmissão de energia:</a:t>
            </a:r>
            <a:endParaRPr b="1" sz="240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44"/>
          <p:cNvSpPr txBox="1"/>
          <p:nvPr/>
        </p:nvSpPr>
        <p:spPr>
          <a:xfrm>
            <a:off x="9242813" y="5191438"/>
            <a:ext cx="19836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dk1"/>
                </a:solidFill>
              </a:rPr>
              <a:t>Fonte</a:t>
            </a:r>
            <a:r>
              <a:rPr lang="pt-BR" sz="1200">
                <a:solidFill>
                  <a:schemeClr val="dk1"/>
                </a:solidFill>
              </a:rPr>
              <a:t>: Disponível em: </a:t>
            </a:r>
            <a:r>
              <a:rPr lang="pt-BR" sz="12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https://www.researchgate.net/figure/Poste-da-rede-eletrica-com-transformador-pendurado-Fonte-Os-autores_fig3_287375757</a:t>
            </a:r>
            <a:r>
              <a:rPr lang="pt-BR" sz="1200">
                <a:solidFill>
                  <a:schemeClr val="dk1"/>
                </a:solidFill>
              </a:rPr>
              <a:t>. Acesso em 31 ago. 2021.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Google Shape;54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9408" y="2651233"/>
            <a:ext cx="10275083" cy="3552619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45"/>
          <p:cNvSpPr/>
          <p:nvPr/>
        </p:nvSpPr>
        <p:spPr>
          <a:xfrm>
            <a:off x="1059766" y="844061"/>
            <a:ext cx="9142200" cy="1468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Transformadores ou trafos: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45"/>
          <p:cNvSpPr txBox="1"/>
          <p:nvPr/>
        </p:nvSpPr>
        <p:spPr>
          <a:xfrm>
            <a:off x="3838692" y="5934600"/>
            <a:ext cx="4696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dk1"/>
                </a:solidFill>
              </a:rPr>
              <a:t>Fonte</a:t>
            </a:r>
            <a:r>
              <a:rPr lang="pt-BR" sz="1200">
                <a:solidFill>
                  <a:schemeClr val="dk1"/>
                </a:solidFill>
              </a:rPr>
              <a:t>: Disponível em: </a:t>
            </a:r>
            <a:r>
              <a:rPr lang="pt-BR" sz="12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https://www.researchgate.net/figure/Poste-da-rede-eletrica-com-transformador-pendurado-Fonte-Os-autores_fig3_287375757</a:t>
            </a:r>
            <a:r>
              <a:rPr lang="pt-BR" sz="1200">
                <a:solidFill>
                  <a:schemeClr val="dk1"/>
                </a:solidFill>
              </a:rPr>
              <a:t>. Acesso em 31 ago. 2021.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Google Shape;552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5914" y="2757268"/>
            <a:ext cx="7940086" cy="3852582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46"/>
          <p:cNvSpPr/>
          <p:nvPr/>
        </p:nvSpPr>
        <p:spPr>
          <a:xfrm>
            <a:off x="1908895" y="2192207"/>
            <a:ext cx="7848360" cy="37151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rgbClr val="2A5010"/>
                </a:solidFill>
                <a:latin typeface="Arial"/>
                <a:ea typeface="Arial"/>
                <a:cs typeface="Arial"/>
                <a:sym typeface="Arial"/>
              </a:rPr>
              <a:t>Sistema de </a:t>
            </a:r>
            <a:r>
              <a:rPr b="1" lang="pt-BR" sz="1800">
                <a:solidFill>
                  <a:srgbClr val="2A5010"/>
                </a:solidFill>
              </a:rPr>
              <a:t>g</a:t>
            </a:r>
            <a:r>
              <a:rPr b="1" lang="pt-BR" sz="1800">
                <a:solidFill>
                  <a:srgbClr val="2A5010"/>
                </a:solidFill>
                <a:latin typeface="Arial"/>
                <a:ea typeface="Arial"/>
                <a:cs typeface="Arial"/>
                <a:sym typeface="Arial"/>
              </a:rPr>
              <a:t>eração, </a:t>
            </a:r>
            <a:r>
              <a:rPr b="1" lang="pt-BR" sz="1800">
                <a:solidFill>
                  <a:srgbClr val="2A5010"/>
                </a:solidFill>
              </a:rPr>
              <a:t>d</a:t>
            </a:r>
            <a:r>
              <a:rPr b="1" lang="pt-BR" sz="1800">
                <a:solidFill>
                  <a:srgbClr val="2A5010"/>
                </a:solidFill>
                <a:latin typeface="Arial"/>
                <a:ea typeface="Arial"/>
                <a:cs typeface="Arial"/>
                <a:sym typeface="Arial"/>
              </a:rPr>
              <a:t>istribuição e </a:t>
            </a:r>
            <a:r>
              <a:rPr b="1" lang="pt-BR" sz="1800">
                <a:solidFill>
                  <a:srgbClr val="2A5010"/>
                </a:solidFill>
              </a:rPr>
              <a:t>t</a:t>
            </a:r>
            <a:r>
              <a:rPr b="1" lang="pt-BR" sz="1800">
                <a:solidFill>
                  <a:srgbClr val="2A5010"/>
                </a:solidFill>
                <a:latin typeface="Arial"/>
                <a:ea typeface="Arial"/>
                <a:cs typeface="Arial"/>
                <a:sym typeface="Arial"/>
              </a:rPr>
              <a:t>ransmissão de </a:t>
            </a:r>
            <a:r>
              <a:rPr b="1" lang="pt-BR" sz="1800">
                <a:solidFill>
                  <a:srgbClr val="2A5010"/>
                </a:solidFill>
              </a:rPr>
              <a:t>e</a:t>
            </a:r>
            <a:r>
              <a:rPr b="1" lang="pt-BR" sz="1800">
                <a:solidFill>
                  <a:srgbClr val="2A5010"/>
                </a:solidFill>
                <a:latin typeface="Arial"/>
                <a:ea typeface="Arial"/>
                <a:cs typeface="Arial"/>
                <a:sym typeface="Arial"/>
              </a:rPr>
              <a:t>nergia </a:t>
            </a:r>
            <a:r>
              <a:rPr b="1" lang="pt-BR" sz="1800">
                <a:solidFill>
                  <a:srgbClr val="2A5010"/>
                </a:solidFill>
              </a:rPr>
              <a:t>t</a:t>
            </a:r>
            <a:r>
              <a:rPr b="1" lang="pt-BR" sz="1800">
                <a:solidFill>
                  <a:srgbClr val="2A5010"/>
                </a:solidFill>
                <a:latin typeface="Arial"/>
                <a:ea typeface="Arial"/>
                <a:cs typeface="Arial"/>
                <a:sym typeface="Arial"/>
              </a:rPr>
              <a:t>rifásica</a:t>
            </a:r>
            <a:endParaRPr sz="1800">
              <a:solidFill>
                <a:srgbClr val="2A501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46"/>
          <p:cNvSpPr/>
          <p:nvPr/>
        </p:nvSpPr>
        <p:spPr>
          <a:xfrm>
            <a:off x="1059766" y="844061"/>
            <a:ext cx="9142200" cy="1468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Transformadores ou trafos: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46"/>
          <p:cNvSpPr txBox="1"/>
          <p:nvPr/>
        </p:nvSpPr>
        <p:spPr>
          <a:xfrm>
            <a:off x="10415999" y="5132350"/>
            <a:ext cx="1776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dk1"/>
                </a:solidFill>
              </a:rPr>
              <a:t>Fonte</a:t>
            </a:r>
            <a:r>
              <a:rPr lang="pt-BR" sz="1200">
                <a:solidFill>
                  <a:schemeClr val="dk1"/>
                </a:solidFill>
              </a:rPr>
              <a:t>: Disponível em: </a:t>
            </a:r>
            <a:r>
              <a:rPr lang="pt-BR" sz="12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https://www.researchgate.net/figure/Poste-da-rede-eletrica-com-transformador-pendurado-Fonte-Os-autores_fig3_287375757</a:t>
            </a:r>
            <a:r>
              <a:rPr lang="pt-BR" sz="1200">
                <a:solidFill>
                  <a:schemeClr val="dk1"/>
                </a:solidFill>
              </a:rPr>
              <a:t>. Acesso em 31 ago. 2021.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47"/>
          <p:cNvSpPr txBox="1"/>
          <p:nvPr>
            <p:ph type="title"/>
          </p:nvPr>
        </p:nvSpPr>
        <p:spPr>
          <a:xfrm>
            <a:off x="1847528" y="1268760"/>
            <a:ext cx="10959008" cy="6328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pt-BR">
                <a:solidFill>
                  <a:schemeClr val="dk1"/>
                </a:solidFill>
              </a:rPr>
              <a:t>REFERÊNCIAS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561" name="Google Shape;561;p47"/>
          <p:cNvSpPr txBox="1"/>
          <p:nvPr>
            <p:ph idx="1" type="body"/>
          </p:nvPr>
        </p:nvSpPr>
        <p:spPr>
          <a:xfrm>
            <a:off x="609600" y="2132856"/>
            <a:ext cx="10959008" cy="4341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500">
                <a:solidFill>
                  <a:schemeClr val="dk1"/>
                </a:solidFill>
              </a:rPr>
              <a:t>ALVARENGA, Beatriz; MÁXIMO, Antônio. </a:t>
            </a:r>
            <a:r>
              <a:rPr b="1" lang="pt-BR" sz="2500">
                <a:solidFill>
                  <a:schemeClr val="dk1"/>
                </a:solidFill>
              </a:rPr>
              <a:t>Curso de Física</a:t>
            </a:r>
            <a:r>
              <a:rPr lang="pt-BR" sz="2500">
                <a:solidFill>
                  <a:schemeClr val="dk1"/>
                </a:solidFill>
              </a:rPr>
              <a:t>. São Paulo: Ed. Scipione, 2000. v. 2.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500">
                <a:solidFill>
                  <a:schemeClr val="dk1"/>
                </a:solidFill>
              </a:rPr>
              <a:t>GASPAR, Alberto. </a:t>
            </a:r>
            <a:r>
              <a:rPr b="1" lang="pt-BR" sz="2500">
                <a:solidFill>
                  <a:schemeClr val="dk1"/>
                </a:solidFill>
              </a:rPr>
              <a:t>Física</a:t>
            </a:r>
            <a:r>
              <a:rPr lang="pt-BR" sz="2500">
                <a:solidFill>
                  <a:schemeClr val="dk1"/>
                </a:solidFill>
              </a:rPr>
              <a:t>. 1.ed. São Paulo: Ática, 2000. v. 3.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500">
                <a:solidFill>
                  <a:schemeClr val="dk1"/>
                </a:solidFill>
              </a:rPr>
              <a:t>GREF – Grupo de reelaboração do ensino de física. Física 3: Eletromagnetismo. 5. ed. São Paulo: Edusp, 2015.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500">
                <a:solidFill>
                  <a:schemeClr val="dk1"/>
                </a:solidFill>
              </a:rPr>
              <a:t>HALLIDAY, D; RESNICK, R. </a:t>
            </a:r>
            <a:r>
              <a:rPr b="1" lang="pt-BR" sz="2500">
                <a:solidFill>
                  <a:schemeClr val="dk1"/>
                </a:solidFill>
              </a:rPr>
              <a:t>Física</a:t>
            </a:r>
            <a:r>
              <a:rPr lang="pt-BR" sz="2500">
                <a:solidFill>
                  <a:schemeClr val="dk1"/>
                </a:solidFill>
              </a:rPr>
              <a:t>. Rio de Janeiro: LTC – Livros técnicos e científicos Editora S.A., 1983. v. 3.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500">
                <a:solidFill>
                  <a:schemeClr val="dk1"/>
                </a:solidFill>
              </a:rPr>
              <a:t>HEWITT, P. G. </a:t>
            </a:r>
            <a:r>
              <a:rPr b="1" lang="pt-BR" sz="2500">
                <a:solidFill>
                  <a:schemeClr val="dk1"/>
                </a:solidFill>
              </a:rPr>
              <a:t>Física conceitual</a:t>
            </a:r>
            <a:r>
              <a:rPr lang="pt-BR" sz="2500">
                <a:solidFill>
                  <a:schemeClr val="dk1"/>
                </a:solidFill>
              </a:rPr>
              <a:t>. 9. ed. Porto Alegre: Bookman, 2002.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500">
                <a:solidFill>
                  <a:schemeClr val="dk1"/>
                </a:solidFill>
              </a:rPr>
              <a:t>XAVIER, C.; BENIGNO, B. </a:t>
            </a:r>
            <a:r>
              <a:rPr b="1" lang="pt-BR" sz="2500">
                <a:solidFill>
                  <a:schemeClr val="dk1"/>
                </a:solidFill>
              </a:rPr>
              <a:t>Física aula por aula</a:t>
            </a:r>
            <a:r>
              <a:rPr lang="pt-BR" sz="2500">
                <a:solidFill>
                  <a:schemeClr val="dk1"/>
                </a:solidFill>
              </a:rPr>
              <a:t>. São Paulo: FTD, 2010.</a:t>
            </a:r>
            <a:endParaRPr sz="2500">
              <a:solidFill>
                <a:schemeClr val="dk1"/>
              </a:solidFill>
            </a:endParaRPr>
          </a:p>
          <a:p>
            <a:pPr indent="-200660" lvl="0" marL="342900" rtl="0" algn="l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4479" y="1876320"/>
            <a:ext cx="5714640" cy="304776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5"/>
          <p:cNvSpPr/>
          <p:nvPr/>
        </p:nvSpPr>
        <p:spPr>
          <a:xfrm>
            <a:off x="9295352" y="3212309"/>
            <a:ext cx="2015640" cy="1058040"/>
          </a:xfrm>
          <a:prstGeom prst="rect">
            <a:avLst/>
          </a:prstGeom>
          <a:noFill/>
          <a:ln cap="flat" cmpd="sng" w="12600">
            <a:solidFill>
              <a:srgbClr val="FF66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309489" y="4164121"/>
            <a:ext cx="11380763" cy="242233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-361440" lvl="0" marL="3618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Pts val="2400"/>
              <a:buFont typeface="Noto Sans Symbols"/>
              <a:buChar char="■"/>
            </a:pP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ei de Faraday declara que: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9" lvl="0" marL="363240" marR="0" rtl="0" algn="just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i="1"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Quando um circuito elétrico é atravessado por um fluxo magnético variável, surge uma fem (tensão) induzida atuando sobre o mesmo</a:t>
            </a: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40" lvl="0" marL="361800" marR="0" rtl="0" algn="just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rgbClr val="339933"/>
              </a:buClr>
              <a:buSzPts val="2400"/>
              <a:buFont typeface="Noto Sans Symbols"/>
              <a:buChar char="■"/>
            </a:pP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ei de Faraday também declara que: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9" lvl="0" marL="363240" marR="0" rtl="0" algn="just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None/>
            </a:pPr>
            <a:r>
              <a:rPr i="1"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“A fem (tensão) induzida no circuito é numericamente igual à variação do fluxo que o atravessa”.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5"/>
          <p:cNvSpPr/>
          <p:nvPr/>
        </p:nvSpPr>
        <p:spPr>
          <a:xfrm>
            <a:off x="9439352" y="3299429"/>
            <a:ext cx="1655640" cy="1186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pt-BR" sz="240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ε</a:t>
            </a:r>
            <a:r>
              <a:rPr lang="pt-BR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    </a:t>
            </a:r>
            <a:r>
              <a:rPr lang="pt-BR" sz="2400" u="sng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lang="pt-BR" sz="24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2400" u="sng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φ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            Δ</a:t>
            </a:r>
            <a:r>
              <a:rPr lang="pt-BR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5"/>
          <p:cNvSpPr/>
          <p:nvPr/>
        </p:nvSpPr>
        <p:spPr>
          <a:xfrm>
            <a:off x="961292" y="829994"/>
            <a:ext cx="9142200" cy="1468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Transformadores ou trafos: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5"/>
          <p:cNvSpPr txBox="1"/>
          <p:nvPr/>
        </p:nvSpPr>
        <p:spPr>
          <a:xfrm>
            <a:off x="7191275" y="3372475"/>
            <a:ext cx="1655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latin typeface="Times New Roman"/>
                <a:ea typeface="Times New Roman"/>
                <a:cs typeface="Times New Roman"/>
                <a:sym typeface="Times New Roman"/>
              </a:rPr>
              <a:t>Fonte</a:t>
            </a: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pt-BR" sz="12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 </a:t>
            </a:r>
            <a:r>
              <a:rPr lang="pt-BR" sz="1200" u="sng"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https://www1.educacao.pe.gov.br/cpar/</a:t>
            </a:r>
            <a:r>
              <a:rPr lang="pt-BR" sz="1200"/>
              <a:t>. Acesso em 31 ago. 2021.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280" y="1974572"/>
            <a:ext cx="5714640" cy="304776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6"/>
          <p:cNvSpPr/>
          <p:nvPr/>
        </p:nvSpPr>
        <p:spPr>
          <a:xfrm>
            <a:off x="1676280" y="4762440"/>
            <a:ext cx="8839081" cy="201298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-361439" lvl="0" marL="36324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Formas de se obter uma tensão induzida segundo a </a:t>
            </a:r>
            <a:r>
              <a:rPr lang="pt-BR" sz="2400"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pt-BR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ei de Faraday: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440" lvl="0" marL="361800" marR="0" rtl="0" algn="just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339933"/>
              </a:buClr>
              <a:buSzPts val="2400"/>
              <a:buFont typeface="Noto Sans Symbols"/>
              <a:buChar char="■"/>
            </a:pPr>
            <a:r>
              <a:rPr lang="pt-BR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Provocar um movimento relativo entre o campo magnético e o circuito</a:t>
            </a:r>
            <a:r>
              <a:rPr lang="pt-BR" sz="2400"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440" lvl="0" marL="361800" marR="0" rtl="0" algn="just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339933"/>
              </a:buClr>
              <a:buSzPts val="2400"/>
              <a:buFont typeface="Noto Sans Symbols"/>
              <a:buChar char="■"/>
            </a:pPr>
            <a:r>
              <a:rPr lang="pt-BR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Utilizar uma corrente variável para produzir um campo magnético variável.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6"/>
          <p:cNvSpPr/>
          <p:nvPr/>
        </p:nvSpPr>
        <p:spPr>
          <a:xfrm>
            <a:off x="8004000" y="2610360"/>
            <a:ext cx="2015640" cy="1058040"/>
          </a:xfrm>
          <a:prstGeom prst="rect">
            <a:avLst/>
          </a:prstGeom>
          <a:noFill/>
          <a:ln cap="flat" cmpd="sng" w="12600">
            <a:solidFill>
              <a:srgbClr val="FF66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6"/>
          <p:cNvSpPr/>
          <p:nvPr/>
        </p:nvSpPr>
        <p:spPr>
          <a:xfrm>
            <a:off x="8148000" y="2769480"/>
            <a:ext cx="1655640" cy="1186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pt-BR" sz="240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ε</a:t>
            </a:r>
            <a:r>
              <a:rPr lang="pt-BR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    </a:t>
            </a:r>
            <a:r>
              <a:rPr lang="pt-BR" sz="2400" u="sng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lang="pt-BR" sz="24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2400" u="sng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φ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            Δ</a:t>
            </a:r>
            <a:r>
              <a:rPr lang="pt-BR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"/>
          <p:cNvSpPr/>
          <p:nvPr/>
        </p:nvSpPr>
        <p:spPr>
          <a:xfrm>
            <a:off x="961292" y="829994"/>
            <a:ext cx="9142200" cy="1468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Transformadores ou trafos: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6"/>
          <p:cNvSpPr txBox="1"/>
          <p:nvPr/>
        </p:nvSpPr>
        <p:spPr>
          <a:xfrm>
            <a:off x="2069275" y="4084075"/>
            <a:ext cx="3372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latin typeface="Times New Roman"/>
                <a:ea typeface="Times New Roman"/>
                <a:cs typeface="Times New Roman"/>
                <a:sym typeface="Times New Roman"/>
              </a:rPr>
              <a:t>Fonte</a:t>
            </a: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pt-BR" sz="12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 </a:t>
            </a:r>
            <a:r>
              <a:rPr lang="pt-BR" sz="1200" u="sng"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https://www1.educacao.pe.gov.br/cpar/</a:t>
            </a:r>
            <a:r>
              <a:rPr lang="pt-BR" sz="1200"/>
              <a:t>. Acesso em 31 ago. 2021.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"/>
          <p:cNvSpPr/>
          <p:nvPr/>
        </p:nvSpPr>
        <p:spPr>
          <a:xfrm>
            <a:off x="2950680" y="1970765"/>
            <a:ext cx="8665920" cy="459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-361440" lvl="0" marL="361800" marR="0" rtl="0" algn="just"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Pts val="2400"/>
              <a:buFont typeface="Noto Sans Symbols"/>
              <a:buChar char="■"/>
            </a:pPr>
            <a:r>
              <a:rPr lang="pt-BR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Lei de Faraday-Lenz.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2353" y="1668537"/>
            <a:ext cx="3606480" cy="3848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2331" y="2173217"/>
            <a:ext cx="1904760" cy="259992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7"/>
          <p:cNvSpPr/>
          <p:nvPr/>
        </p:nvSpPr>
        <p:spPr>
          <a:xfrm>
            <a:off x="931371" y="4757297"/>
            <a:ext cx="1644840" cy="3985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Heinrich Lenz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7"/>
          <p:cNvSpPr/>
          <p:nvPr/>
        </p:nvSpPr>
        <p:spPr>
          <a:xfrm>
            <a:off x="182879" y="5584680"/>
            <a:ext cx="11844997" cy="83317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-361439" lvl="0" marL="36324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i="1"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tensão induzida em um circuito fechado por um fluxo magnético variável produzirá uma corrente de forma a </a:t>
            </a:r>
            <a:r>
              <a:rPr i="1" lang="pt-BR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 opor à variação do fluxo que a criou</a:t>
            </a: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7"/>
          <p:cNvSpPr/>
          <p:nvPr/>
        </p:nvSpPr>
        <p:spPr>
          <a:xfrm>
            <a:off x="3711471" y="3063537"/>
            <a:ext cx="2015640" cy="1058040"/>
          </a:xfrm>
          <a:prstGeom prst="rect">
            <a:avLst/>
          </a:prstGeom>
          <a:noFill/>
          <a:ln cap="flat" cmpd="sng" w="12600">
            <a:solidFill>
              <a:srgbClr val="FF66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7"/>
          <p:cNvSpPr/>
          <p:nvPr/>
        </p:nvSpPr>
        <p:spPr>
          <a:xfrm>
            <a:off x="3855471" y="3222657"/>
            <a:ext cx="1655640" cy="1186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pt-BR" sz="240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ε</a:t>
            </a:r>
            <a:r>
              <a:rPr lang="pt-BR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 </a:t>
            </a:r>
            <a:r>
              <a:rPr lang="pt-BR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pt-BR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2400" u="sng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lang="pt-BR" sz="24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2400" u="sng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φ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            Δ</a:t>
            </a:r>
            <a:r>
              <a:rPr lang="pt-BR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7"/>
          <p:cNvSpPr/>
          <p:nvPr/>
        </p:nvSpPr>
        <p:spPr>
          <a:xfrm>
            <a:off x="961292" y="829994"/>
            <a:ext cx="9142200" cy="1468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Transformadores ou trafos: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7"/>
          <p:cNvSpPr txBox="1"/>
          <p:nvPr/>
        </p:nvSpPr>
        <p:spPr>
          <a:xfrm>
            <a:off x="10742007" y="3730350"/>
            <a:ext cx="1358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latin typeface="Times New Roman"/>
                <a:ea typeface="Times New Roman"/>
                <a:cs typeface="Times New Roman"/>
                <a:sym typeface="Times New Roman"/>
              </a:rPr>
              <a:t>Fonte</a:t>
            </a: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pt-BR" sz="12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 </a:t>
            </a:r>
            <a:r>
              <a:rPr lang="pt-BR" sz="1200" u="sng"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https://www1.educacao.pe.gov.br/cpar/</a:t>
            </a:r>
            <a:r>
              <a:rPr lang="pt-BR" sz="1200"/>
              <a:t>. Acesso em 31 ago. 2021.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/>
          <p:nvPr/>
        </p:nvSpPr>
        <p:spPr>
          <a:xfrm>
            <a:off x="436099" y="2030483"/>
            <a:ext cx="11451102" cy="537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rgbClr val="2A5010"/>
                </a:solidFill>
                <a:latin typeface="Calibri"/>
                <a:ea typeface="Calibri"/>
                <a:cs typeface="Calibri"/>
                <a:sym typeface="Calibri"/>
              </a:rPr>
              <a:t>Conceito geral por trás do funcionamento:</a:t>
            </a:r>
            <a:endParaRPr b="1" sz="2800">
              <a:solidFill>
                <a:srgbClr val="2A501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5759" lvl="0" marL="457200" marR="0" rtl="0" algn="just">
              <a:spcBef>
                <a:spcPts val="1202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-"/>
            </a:pPr>
            <a:r>
              <a:rPr lang="pt-B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Campos elétricos variáveis [E = E(t)] geram campos magnéticos induzidos e também variáveis [B = B(t)];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1202"/>
              </a:spcBef>
              <a:spcAft>
                <a:spcPts val="0"/>
              </a:spcAft>
              <a:buNone/>
            </a:pPr>
            <a:r>
              <a:rPr lang="pt-B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Campos magnéticos variáveis [B = B(t)] geram campos elétricos induzidos e também variáveis [E = E(t)];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1202"/>
              </a:spcBef>
              <a:spcAft>
                <a:spcPts val="0"/>
              </a:spcAft>
              <a:buNone/>
            </a:pPr>
            <a:r>
              <a:rPr lang="pt-B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E(t)                                 B (t)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8"/>
          <p:cNvSpPr/>
          <p:nvPr/>
        </p:nvSpPr>
        <p:spPr>
          <a:xfrm>
            <a:off x="3013112" y="5098819"/>
            <a:ext cx="2519280" cy="719280"/>
          </a:xfrm>
          <a:custGeom>
            <a:rect b="b" l="l" r="r" t="t"/>
            <a:pathLst>
              <a:path extrusionOk="0" h="2002" w="7002">
                <a:moveTo>
                  <a:pt x="0" y="1000"/>
                </a:moveTo>
                <a:lnTo>
                  <a:pt x="1393" y="0"/>
                </a:lnTo>
                <a:lnTo>
                  <a:pt x="1393" y="500"/>
                </a:lnTo>
                <a:lnTo>
                  <a:pt x="5607" y="500"/>
                </a:lnTo>
                <a:lnTo>
                  <a:pt x="5607" y="0"/>
                </a:lnTo>
                <a:lnTo>
                  <a:pt x="7001" y="1000"/>
                </a:lnTo>
                <a:lnTo>
                  <a:pt x="5607" y="2001"/>
                </a:lnTo>
                <a:lnTo>
                  <a:pt x="5607" y="1500"/>
                </a:lnTo>
                <a:lnTo>
                  <a:pt x="1393" y="1500"/>
                </a:lnTo>
                <a:lnTo>
                  <a:pt x="1393" y="2001"/>
                </a:lnTo>
                <a:lnTo>
                  <a:pt x="0" y="1000"/>
                </a:lnTo>
              </a:path>
            </a:pathLst>
          </a:custGeom>
          <a:solidFill>
            <a:srgbClr val="FFFFFF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Gera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8"/>
          <p:cNvSpPr/>
          <p:nvPr/>
        </p:nvSpPr>
        <p:spPr>
          <a:xfrm>
            <a:off x="961292" y="829994"/>
            <a:ext cx="9142200" cy="1468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Transformadores ou trafos: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"/>
          <p:cNvSpPr/>
          <p:nvPr/>
        </p:nvSpPr>
        <p:spPr>
          <a:xfrm>
            <a:off x="7170600" y="4456080"/>
            <a:ext cx="9142200" cy="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9"/>
          <p:cNvSpPr/>
          <p:nvPr/>
        </p:nvSpPr>
        <p:spPr>
          <a:xfrm>
            <a:off x="8127840" y="5661000"/>
            <a:ext cx="9142200" cy="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5070" y="2069432"/>
            <a:ext cx="8128165" cy="430323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9"/>
          <p:cNvSpPr/>
          <p:nvPr/>
        </p:nvSpPr>
        <p:spPr>
          <a:xfrm>
            <a:off x="1885070" y="829994"/>
            <a:ext cx="8218421" cy="1468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Conceitos iniciais: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9"/>
          <p:cNvSpPr txBox="1"/>
          <p:nvPr/>
        </p:nvSpPr>
        <p:spPr>
          <a:xfrm>
            <a:off x="3973350" y="6303900"/>
            <a:ext cx="4245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latin typeface="Times New Roman"/>
                <a:ea typeface="Times New Roman"/>
                <a:cs typeface="Times New Roman"/>
                <a:sym typeface="Times New Roman"/>
              </a:rPr>
              <a:t>Fonte</a:t>
            </a: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pt-BR" sz="12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 </a:t>
            </a:r>
            <a:r>
              <a:rPr lang="pt-BR" sz="1200" u="sng"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https://www1.educacao.pe.gov.br/cpar/</a:t>
            </a:r>
            <a:r>
              <a:rPr lang="pt-BR" sz="1200"/>
              <a:t>. Acesso em 31 ago. 2021.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ema1">
  <a:themeElements>
    <a:clrScheme name="Facetado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2008-04-28T10:21:02Z</dcterms:created>
  <dc:creator>Walmir Freitas</dc:creator>
</cp:coreProperties>
</file>