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6858000" cx="12192000"/>
  <p:notesSz cx="6858000" cy="9144000"/>
  <p:embeddedFontLst>
    <p:embeddedFont>
      <p:font typeface="Open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56" roundtripDataSignature="AMtx7mjXQ7uCDcByWq8tF8X4r/fZC/22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1FE0AA-DB15-4C27-9B03-9745D2E07235}">
  <a:tblStyle styleId="{F01FE0AA-DB15-4C27-9B03-9745D2E07235}"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4E7"/>
          </a:solidFill>
        </a:fill>
      </a:tcStyle>
    </a:wholeTbl>
    <a:band1H>
      <a:tcTxStyle/>
      <a:tcStyle>
        <a:fill>
          <a:solidFill>
            <a:srgbClr val="DBE9CB"/>
          </a:solidFill>
        </a:fill>
      </a:tcStyle>
    </a:band1H>
    <a:band2H>
      <a:tcTxStyle/>
    </a:band2H>
    <a:band1V>
      <a:tcTxStyle/>
      <a:tcStyle>
        <a:fill>
          <a:solidFill>
            <a:srgbClr val="DBE9CB"/>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1926C80-A74A-4127-A940-D66448A00699}"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OpenSans-bold.fntdata"/><Relationship Id="rId52" Type="http://schemas.openxmlformats.org/officeDocument/2006/relationships/font" Target="fonts/OpenSans-regular.fntdata"/><Relationship Id="rId11" Type="http://schemas.openxmlformats.org/officeDocument/2006/relationships/slide" Target="slides/slide5.xml"/><Relationship Id="rId55" Type="http://schemas.openxmlformats.org/officeDocument/2006/relationships/font" Target="fonts/OpenSans-boldItalic.fntdata"/><Relationship Id="rId10" Type="http://schemas.openxmlformats.org/officeDocument/2006/relationships/slide" Target="slides/slide4.xml"/><Relationship Id="rId54"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379936"/>
              </a:solidFill>
            </c:spPr>
            <c:extLst xmlns:c16r2="http://schemas.microsoft.com/office/drawing/2015/06/chart">
              <c:ext xmlns:c16="http://schemas.microsoft.com/office/drawing/2014/chart" uri="{C3380CC4-5D6E-409C-BE32-E72D297353CC}">
                <c16:uniqueId val="{00000001-DDFD-4CE2-8EAA-7CA7B69F5A83}"/>
              </c:ext>
            </c:extLst>
          </c:dPt>
          <c:dPt>
            <c:idx val="1"/>
            <c:bubble3D val="0"/>
            <c:spPr>
              <a:solidFill>
                <a:srgbClr val="2FAC66"/>
              </a:solidFill>
            </c:spPr>
            <c:extLst xmlns:c16r2="http://schemas.microsoft.com/office/drawing/2015/06/chart">
              <c:ext xmlns:c16="http://schemas.microsoft.com/office/drawing/2014/chart" uri="{C3380CC4-5D6E-409C-BE32-E72D297353CC}">
                <c16:uniqueId val="{00000003-DDFD-4CE2-8EAA-7CA7B69F5A83}"/>
              </c:ext>
            </c:extLst>
          </c:dPt>
          <c:dPt>
            <c:idx val="2"/>
            <c:bubble3D val="0"/>
            <c:spPr>
              <a:solidFill>
                <a:srgbClr val="94C11F"/>
              </a:solidFill>
            </c:spPr>
            <c:extLst xmlns:c16r2="http://schemas.microsoft.com/office/drawing/2015/06/chart">
              <c:ext xmlns:c16="http://schemas.microsoft.com/office/drawing/2014/chart" uri="{C3380CC4-5D6E-409C-BE32-E72D297353CC}">
                <c16:uniqueId val="{00000005-DDFD-4CE2-8EAA-7CA7B69F5A83}"/>
              </c:ext>
            </c:extLst>
          </c:dPt>
          <c:dPt>
            <c:idx val="3"/>
            <c:bubble3D val="0"/>
            <c:spPr>
              <a:solidFill>
                <a:srgbClr val="076639"/>
              </a:solidFill>
            </c:spPr>
            <c:extLst xmlns:c16r2="http://schemas.microsoft.com/office/drawing/2015/06/chart">
              <c:ext xmlns:c16="http://schemas.microsoft.com/office/drawing/2014/chart" uri="{C3380CC4-5D6E-409C-BE32-E72D297353CC}">
                <c16:uniqueId val="{00000007-DDFD-4CE2-8EAA-7CA7B69F5A8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DDFD-4CE2-8EAA-7CA7B69F5A8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7342476918218295"/>
          <c:y val="0.52356560603072699"/>
          <c:w val="0.19732620036169701"/>
          <c:h val="0.40682848255759002"/>
        </c:manualLayout>
      </c:layout>
      <c:overlay val="0"/>
    </c:legend>
    <c:plotVisOnly val="1"/>
    <c:dispBlanksAs val="gap"/>
    <c:showDLblsOverMax val="0"/>
  </c:chart>
  <c:txPr>
    <a:bodyPr/>
    <a:lstStyle/>
    <a:p>
      <a:pPr>
        <a:defRPr sz="1800"/>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379936"/>
              </a:solidFill>
            </c:spPr>
            <c:extLst xmlns:c16r2="http://schemas.microsoft.com/office/drawing/2015/06/chart">
              <c:ext xmlns:c16="http://schemas.microsoft.com/office/drawing/2014/chart" uri="{C3380CC4-5D6E-409C-BE32-E72D297353CC}">
                <c16:uniqueId val="{00000001-DDFD-4CE2-8EAA-7CA7B69F5A83}"/>
              </c:ext>
            </c:extLst>
          </c:dPt>
          <c:dPt>
            <c:idx val="1"/>
            <c:bubble3D val="0"/>
            <c:spPr>
              <a:solidFill>
                <a:srgbClr val="2FAC66"/>
              </a:solidFill>
            </c:spPr>
            <c:extLst xmlns:c16r2="http://schemas.microsoft.com/office/drawing/2015/06/chart">
              <c:ext xmlns:c16="http://schemas.microsoft.com/office/drawing/2014/chart" uri="{C3380CC4-5D6E-409C-BE32-E72D297353CC}">
                <c16:uniqueId val="{00000003-DDFD-4CE2-8EAA-7CA7B69F5A83}"/>
              </c:ext>
            </c:extLst>
          </c:dPt>
          <c:dPt>
            <c:idx val="2"/>
            <c:bubble3D val="0"/>
            <c:spPr>
              <a:solidFill>
                <a:srgbClr val="94C11F"/>
              </a:solidFill>
            </c:spPr>
            <c:extLst xmlns:c16r2="http://schemas.microsoft.com/office/drawing/2015/06/chart">
              <c:ext xmlns:c16="http://schemas.microsoft.com/office/drawing/2014/chart" uri="{C3380CC4-5D6E-409C-BE32-E72D297353CC}">
                <c16:uniqueId val="{00000005-DDFD-4CE2-8EAA-7CA7B69F5A83}"/>
              </c:ext>
            </c:extLst>
          </c:dPt>
          <c:dPt>
            <c:idx val="3"/>
            <c:bubble3D val="0"/>
            <c:spPr>
              <a:solidFill>
                <a:srgbClr val="076639"/>
              </a:solidFill>
            </c:spPr>
            <c:extLst xmlns:c16r2="http://schemas.microsoft.com/office/drawing/2015/06/chart">
              <c:ext xmlns:c16="http://schemas.microsoft.com/office/drawing/2014/chart" uri="{C3380CC4-5D6E-409C-BE32-E72D297353CC}">
                <c16:uniqueId val="{00000007-DDFD-4CE2-8EAA-7CA7B69F5A8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DDFD-4CE2-8EAA-7CA7B69F5A8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7342476918218295"/>
          <c:y val="0.52356560603072699"/>
          <c:w val="0.19732620036169701"/>
          <c:h val="0.40682848255759002"/>
        </c:manualLayout>
      </c:layout>
      <c:overlay val="0"/>
    </c:legend>
    <c:plotVisOnly val="1"/>
    <c:dispBlanksAs val="gap"/>
    <c:showDLblsOverMax val="0"/>
  </c:chart>
  <c:txPr>
    <a:bodyPr/>
    <a:lstStyle/>
    <a:p>
      <a:pPr>
        <a:defRPr sz="1800"/>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79936">
                <a:alpha val="70000"/>
              </a:srgbClr>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2502-4E71-8A2F-C9AA3344F9C5}"/>
            </c:ext>
          </c:extLst>
        </c:ser>
        <c:ser>
          <c:idx val="1"/>
          <c:order val="1"/>
          <c:tx>
            <c:strRef>
              <c:f>Sheet1!$C$1</c:f>
              <c:strCache>
                <c:ptCount val="1"/>
                <c:pt idx="0">
                  <c:v>Series 2</c:v>
                </c:pt>
              </c:strCache>
            </c:strRef>
          </c:tx>
          <c:spPr>
            <a:solidFill>
              <a:srgbClr val="076639"/>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2502-4E71-8A2F-C9AA3344F9C5}"/>
            </c:ext>
          </c:extLst>
        </c:ser>
        <c:ser>
          <c:idx val="2"/>
          <c:order val="2"/>
          <c:tx>
            <c:strRef>
              <c:f>Sheet1!$D$1</c:f>
              <c:strCache>
                <c:ptCount val="1"/>
                <c:pt idx="0">
                  <c:v>Series 3</c:v>
                </c:pt>
              </c:strCache>
            </c:strRef>
          </c:tx>
          <c:spPr>
            <a:solidFill>
              <a:srgbClr val="94C11F"/>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2502-4E71-8A2F-C9AA3344F9C5}"/>
            </c:ext>
          </c:extLst>
        </c:ser>
        <c:dLbls>
          <c:showLegendKey val="0"/>
          <c:showVal val="0"/>
          <c:showCatName val="0"/>
          <c:showSerName val="0"/>
          <c:showPercent val="0"/>
          <c:showBubbleSize val="0"/>
        </c:dLbls>
        <c:gapWidth val="150"/>
        <c:axId val="-1123606368"/>
        <c:axId val="-1123599296"/>
      </c:barChart>
      <c:catAx>
        <c:axId val="-1123606368"/>
        <c:scaling>
          <c:orientation val="minMax"/>
        </c:scaling>
        <c:delete val="0"/>
        <c:axPos val="b"/>
        <c:numFmt formatCode="General" sourceLinked="0"/>
        <c:majorTickMark val="out"/>
        <c:minorTickMark val="none"/>
        <c:tickLblPos val="nextTo"/>
        <c:crossAx val="-1123599296"/>
        <c:crosses val="autoZero"/>
        <c:auto val="1"/>
        <c:lblAlgn val="ctr"/>
        <c:lblOffset val="100"/>
        <c:noMultiLvlLbl val="0"/>
      </c:catAx>
      <c:valAx>
        <c:axId val="-1123599296"/>
        <c:scaling>
          <c:orientation val="minMax"/>
        </c:scaling>
        <c:delete val="0"/>
        <c:axPos val="l"/>
        <c:majorGridlines/>
        <c:numFmt formatCode="General" sourceLinked="1"/>
        <c:majorTickMark val="out"/>
        <c:minorTickMark val="none"/>
        <c:tickLblPos val="nextTo"/>
        <c:crossAx val="-1123606368"/>
        <c:crosses val="autoZero"/>
        <c:crossBetween val="between"/>
      </c:valAx>
    </c:plotArea>
    <c:legend>
      <c:legendPos val="r"/>
      <c:overlay val="0"/>
    </c:legend>
    <c:plotVisOnly val="1"/>
    <c:dispBlanksAs val="gap"/>
    <c:showDLblsOverMax val="0"/>
  </c:chart>
  <c:txPr>
    <a:bodyPr/>
    <a:lstStyle/>
    <a:p>
      <a:pPr>
        <a:defRPr sz="1800"/>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79936">
                <a:alpha val="70000"/>
              </a:srgbClr>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2502-4E71-8A2F-C9AA3344F9C5}"/>
            </c:ext>
          </c:extLst>
        </c:ser>
        <c:ser>
          <c:idx val="1"/>
          <c:order val="1"/>
          <c:tx>
            <c:strRef>
              <c:f>Sheet1!$C$1</c:f>
              <c:strCache>
                <c:ptCount val="1"/>
                <c:pt idx="0">
                  <c:v>Series 2</c:v>
                </c:pt>
              </c:strCache>
            </c:strRef>
          </c:tx>
          <c:spPr>
            <a:solidFill>
              <a:srgbClr val="076639"/>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2502-4E71-8A2F-C9AA3344F9C5}"/>
            </c:ext>
          </c:extLst>
        </c:ser>
        <c:ser>
          <c:idx val="2"/>
          <c:order val="2"/>
          <c:tx>
            <c:strRef>
              <c:f>Sheet1!$D$1</c:f>
              <c:strCache>
                <c:ptCount val="1"/>
                <c:pt idx="0">
                  <c:v>Series 3</c:v>
                </c:pt>
              </c:strCache>
            </c:strRef>
          </c:tx>
          <c:spPr>
            <a:solidFill>
              <a:srgbClr val="94C11F"/>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2502-4E71-8A2F-C9AA3344F9C5}"/>
            </c:ext>
          </c:extLst>
        </c:ser>
        <c:dLbls>
          <c:showLegendKey val="0"/>
          <c:showVal val="0"/>
          <c:showCatName val="0"/>
          <c:showSerName val="0"/>
          <c:showPercent val="0"/>
          <c:showBubbleSize val="0"/>
        </c:dLbls>
        <c:gapWidth val="150"/>
        <c:axId val="-1123600384"/>
        <c:axId val="-1123593856"/>
      </c:barChart>
      <c:catAx>
        <c:axId val="-1123600384"/>
        <c:scaling>
          <c:orientation val="minMax"/>
        </c:scaling>
        <c:delete val="0"/>
        <c:axPos val="b"/>
        <c:numFmt formatCode="General" sourceLinked="0"/>
        <c:majorTickMark val="out"/>
        <c:minorTickMark val="none"/>
        <c:tickLblPos val="nextTo"/>
        <c:crossAx val="-1123593856"/>
        <c:crosses val="autoZero"/>
        <c:auto val="1"/>
        <c:lblAlgn val="ctr"/>
        <c:lblOffset val="100"/>
        <c:noMultiLvlLbl val="0"/>
      </c:catAx>
      <c:valAx>
        <c:axId val="-1123593856"/>
        <c:scaling>
          <c:orientation val="minMax"/>
        </c:scaling>
        <c:delete val="0"/>
        <c:axPos val="l"/>
        <c:majorGridlines/>
        <c:numFmt formatCode="General" sourceLinked="1"/>
        <c:majorTickMark val="out"/>
        <c:minorTickMark val="none"/>
        <c:tickLblPos val="nextTo"/>
        <c:crossAx val="-1123600384"/>
        <c:crosses val="autoZero"/>
        <c:crossBetween val="between"/>
      </c:valAx>
    </c:plotArea>
    <c:legend>
      <c:legendPos val="r"/>
      <c:overlay val="0"/>
    </c:legend>
    <c:plotVisOnly val="1"/>
    <c:dispBlanksAs val="gap"/>
    <c:showDLblsOverMax val="0"/>
  </c:chart>
  <c:txPr>
    <a:bodyPr/>
    <a:lstStyle/>
    <a:p>
      <a:pPr>
        <a:defRPr sz="1800"/>
      </a:pPr>
      <a:endParaRPr lang="pt-B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
        <p:nvSpPr>
          <p:cNvPr id="395" name="Google Shape;39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6" name="Google Shape;396;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showMasterSp="0">
  <p:cSld name="Slide de Título">
    <p:spTree>
      <p:nvGrpSpPr>
        <p:cNvPr id="18" name="Shape 18"/>
        <p:cNvGrpSpPr/>
        <p:nvPr/>
      </p:nvGrpSpPr>
      <p:grpSpPr>
        <a:xfrm>
          <a:off x="0" y="0"/>
          <a:ext cx="0" cy="0"/>
          <a:chOff x="0" y="0"/>
          <a:chExt cx="0" cy="0"/>
        </a:xfrm>
      </p:grpSpPr>
      <p:pic>
        <p:nvPicPr>
          <p:cNvPr id="19" name="Google Shape;19;p48"/>
          <p:cNvPicPr preferRelativeResize="0"/>
          <p:nvPr/>
        </p:nvPicPr>
        <p:blipFill rotWithShape="1">
          <a:blip r:embed="rId2">
            <a:alphaModFix/>
          </a:blip>
          <a:srcRect b="0" l="0" r="0" t="0"/>
          <a:stretch/>
        </p:blipFill>
        <p:spPr>
          <a:xfrm>
            <a:off x="5550577" y="5196827"/>
            <a:ext cx="1180965" cy="1031073"/>
          </a:xfrm>
          <a:prstGeom prst="rect">
            <a:avLst/>
          </a:prstGeom>
          <a:noFill/>
          <a:ln>
            <a:noFill/>
          </a:ln>
        </p:spPr>
      </p:pic>
      <p:pic>
        <p:nvPicPr>
          <p:cNvPr id="20" name="Google Shape;20;p48"/>
          <p:cNvPicPr preferRelativeResize="0"/>
          <p:nvPr/>
        </p:nvPicPr>
        <p:blipFill rotWithShape="1">
          <a:blip r:embed="rId3">
            <a:alphaModFix/>
          </a:blip>
          <a:srcRect b="0" l="0" r="0" t="0"/>
          <a:stretch/>
        </p:blipFill>
        <p:spPr>
          <a:xfrm>
            <a:off x="-99390" y="-105699"/>
            <a:ext cx="12379907" cy="6963697"/>
          </a:xfrm>
          <a:prstGeom prst="rect">
            <a:avLst/>
          </a:prstGeom>
          <a:noFill/>
          <a:ln>
            <a:noFill/>
          </a:ln>
        </p:spPr>
      </p:pic>
      <p:pic>
        <p:nvPicPr>
          <p:cNvPr id="21" name="Google Shape;21;p48"/>
          <p:cNvPicPr preferRelativeResize="0"/>
          <p:nvPr/>
        </p:nvPicPr>
        <p:blipFill rotWithShape="1">
          <a:blip r:embed="rId4">
            <a:alphaModFix/>
          </a:blip>
          <a:srcRect b="0" l="0" r="0" t="0"/>
          <a:stretch/>
        </p:blipFill>
        <p:spPr>
          <a:xfrm>
            <a:off x="5441775" y="5109930"/>
            <a:ext cx="1094231" cy="955347"/>
          </a:xfrm>
          <a:prstGeom prst="rect">
            <a:avLst/>
          </a:prstGeom>
          <a:noFill/>
          <a:ln>
            <a:noFill/>
          </a:ln>
        </p:spPr>
      </p:pic>
      <p:pic>
        <p:nvPicPr>
          <p:cNvPr id="22" name="Google Shape;22;p48"/>
          <p:cNvPicPr preferRelativeResize="0"/>
          <p:nvPr/>
        </p:nvPicPr>
        <p:blipFill rotWithShape="1">
          <a:blip r:embed="rId5">
            <a:alphaModFix/>
          </a:blip>
          <a:srcRect b="0" l="0" r="0" t="0"/>
          <a:stretch/>
        </p:blipFill>
        <p:spPr>
          <a:xfrm>
            <a:off x="2837699" y="2351728"/>
            <a:ext cx="1644848" cy="1644848"/>
          </a:xfrm>
          <a:prstGeom prst="rect">
            <a:avLst/>
          </a:prstGeom>
          <a:noFill/>
          <a:ln>
            <a:noFill/>
          </a:ln>
          <a:effectLst>
            <a:outerShdw blurRad="50800" rotWithShape="0" algn="tl" dir="2700000" dist="38100">
              <a:srgbClr val="000000">
                <a:alpha val="82745"/>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fico e texto 2">
  <p:cSld name="Grafico e texto 2">
    <p:spTree>
      <p:nvGrpSpPr>
        <p:cNvPr id="51" name="Shape 51"/>
        <p:cNvGrpSpPr/>
        <p:nvPr/>
      </p:nvGrpSpPr>
      <p:grpSpPr>
        <a:xfrm>
          <a:off x="0" y="0"/>
          <a:ext cx="0" cy="0"/>
          <a:chOff x="0" y="0"/>
          <a:chExt cx="0" cy="0"/>
        </a:xfrm>
      </p:grpSpPr>
      <p:sp>
        <p:nvSpPr>
          <p:cNvPr id="52" name="Google Shape;52;p57"/>
          <p:cNvSpPr txBox="1"/>
          <p:nvPr>
            <p:ph idx="1" type="body"/>
          </p:nvPr>
        </p:nvSpPr>
        <p:spPr>
          <a:xfrm>
            <a:off x="677334" y="1969033"/>
            <a:ext cx="5418666" cy="388077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graphicFrame>
        <p:nvGraphicFramePr>
          <p:cNvPr id="53" name="Google Shape;53;p57"/>
          <p:cNvGraphicFramePr/>
          <p:nvPr/>
        </p:nvGraphicFramePr>
        <p:xfrm>
          <a:off x="6348273" y="2670629"/>
          <a:ext cx="5684070" cy="3179177"/>
        </p:xfrm>
        <a:graphic>
          <a:graphicData uri="http://schemas.openxmlformats.org/drawingml/2006/chart">
            <c:chart r:id="rId2"/>
          </a:graphicData>
        </a:graphic>
      </p:graphicFrame>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fico3">
  <p:cSld name="Grafico3">
    <p:spTree>
      <p:nvGrpSpPr>
        <p:cNvPr id="54" name="Shape 54"/>
        <p:cNvGrpSpPr/>
        <p:nvPr/>
      </p:nvGrpSpPr>
      <p:grpSpPr>
        <a:xfrm>
          <a:off x="0" y="0"/>
          <a:ext cx="0" cy="0"/>
          <a:chOff x="0" y="0"/>
          <a:chExt cx="0" cy="0"/>
        </a:xfrm>
      </p:grpSpPr>
      <p:graphicFrame>
        <p:nvGraphicFramePr>
          <p:cNvPr id="55" name="Google Shape;55;p58"/>
          <p:cNvGraphicFramePr/>
          <p:nvPr/>
        </p:nvGraphicFramePr>
        <p:xfrm>
          <a:off x="2908386" y="2150094"/>
          <a:ext cx="7387978" cy="4132196"/>
        </p:xfrm>
        <a:graphic>
          <a:graphicData uri="http://schemas.openxmlformats.org/drawingml/2006/chart">
            <c:chart r:id="rId2"/>
          </a:graphicData>
        </a:graphic>
      </p:graphicFrame>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ela e texto">
  <p:cSld name="Tabela e texto">
    <p:spTree>
      <p:nvGrpSpPr>
        <p:cNvPr id="56" name="Shape 56"/>
        <p:cNvGrpSpPr/>
        <p:nvPr/>
      </p:nvGrpSpPr>
      <p:grpSpPr>
        <a:xfrm>
          <a:off x="0" y="0"/>
          <a:ext cx="0" cy="0"/>
          <a:chOff x="0" y="0"/>
          <a:chExt cx="0" cy="0"/>
        </a:xfrm>
      </p:grpSpPr>
      <p:sp>
        <p:nvSpPr>
          <p:cNvPr id="57" name="Google Shape;57;p59"/>
          <p:cNvSpPr txBox="1"/>
          <p:nvPr>
            <p:ph idx="1" type="body"/>
          </p:nvPr>
        </p:nvSpPr>
        <p:spPr>
          <a:xfrm>
            <a:off x="677334" y="1969033"/>
            <a:ext cx="5418666" cy="388077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graphicFrame>
        <p:nvGraphicFramePr>
          <p:cNvPr id="58" name="Google Shape;58;p59"/>
          <p:cNvGraphicFramePr/>
          <p:nvPr/>
        </p:nvGraphicFramePr>
        <p:xfrm>
          <a:off x="6444343" y="2074332"/>
          <a:ext cx="3000000" cy="3000000"/>
        </p:xfrm>
        <a:graphic>
          <a:graphicData uri="http://schemas.openxmlformats.org/drawingml/2006/table">
            <a:tbl>
              <a:tblPr bandRow="1" firstRow="1">
                <a:noFill/>
                <a:tableStyleId>{F01FE0AA-DB15-4C27-9B03-9745D2E07235}</a:tableStyleId>
              </a:tblPr>
              <a:tblGrid>
                <a:gridCol w="1843325"/>
                <a:gridCol w="1843325"/>
                <a:gridCol w="1843325"/>
              </a:tblGrid>
              <a:tr h="776150">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r>
              <a:tr h="776150">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r>
              <a:tr h="776150">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r>
              <a:tr h="776150">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r>
              <a:tr h="776150">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800">
                        <a:latin typeface="Calibri"/>
                        <a:ea typeface="Calibri"/>
                        <a:cs typeface="Calibri"/>
                        <a:sym typeface="Calibri"/>
                      </a:endParaRPr>
                    </a:p>
                  </a:txBody>
                  <a:tcPr marT="45725" marB="45725" marR="91450" marL="91450"/>
                </a:tc>
              </a:tr>
            </a:tbl>
          </a:graphicData>
        </a:graphic>
      </p:graphicFrame>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yout Personalizado">
  <p:cSld name="1_Layout Personalizado">
    <p:spTree>
      <p:nvGrpSpPr>
        <p:cNvPr id="59" name="Shape 59"/>
        <p:cNvGrpSpPr/>
        <p:nvPr/>
      </p:nvGrpSpPr>
      <p:grpSpPr>
        <a:xfrm>
          <a:off x="0" y="0"/>
          <a:ext cx="0" cy="0"/>
          <a:chOff x="0" y="0"/>
          <a:chExt cx="0" cy="0"/>
        </a:xfrm>
      </p:grpSpPr>
      <p:graphicFrame>
        <p:nvGraphicFramePr>
          <p:cNvPr id="60" name="Google Shape;60;p60"/>
          <p:cNvGraphicFramePr/>
          <p:nvPr/>
        </p:nvGraphicFramePr>
        <p:xfrm>
          <a:off x="783770" y="1490870"/>
          <a:ext cx="3000000" cy="3000000"/>
        </p:xfrm>
        <a:graphic>
          <a:graphicData uri="http://schemas.openxmlformats.org/drawingml/2006/table">
            <a:tbl>
              <a:tblPr bandRow="1" firstRow="1">
                <a:noFill/>
                <a:tableStyleId>{D1926C80-A74A-4127-A940-D66448A00699}</a:tableStyleId>
              </a:tblPr>
              <a:tblGrid>
                <a:gridCol w="2076575"/>
                <a:gridCol w="351425"/>
                <a:gridCol w="1214000"/>
                <a:gridCol w="1214000"/>
                <a:gridCol w="1214000"/>
                <a:gridCol w="1214000"/>
                <a:gridCol w="1214000"/>
                <a:gridCol w="1214000"/>
              </a:tblGrid>
              <a:tr h="592725">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94C11F"/>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94C11F"/>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94C11F"/>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94C11F"/>
                    </a:solidFill>
                  </a:tcPr>
                </a:tc>
                <a:tc>
                  <a:txBody>
                    <a:bodyPr/>
                    <a:lstStyle/>
                    <a:p>
                      <a:pPr indent="0" lvl="0" marL="0" marR="0" rtl="0" algn="l">
                        <a:spcBef>
                          <a:spcPts val="0"/>
                        </a:spcBef>
                        <a:spcAft>
                          <a:spcPts val="0"/>
                        </a:spcAft>
                        <a:buNone/>
                      </a:pPr>
                      <a:r>
                        <a:t/>
                      </a:r>
                      <a:endParaRPr sz="2300">
                        <a:latin typeface="Calibri"/>
                        <a:ea typeface="Calibri"/>
                        <a:cs typeface="Calibri"/>
                        <a:sym typeface="Calibri"/>
                      </a:endParaRPr>
                    </a:p>
                  </a:txBody>
                  <a:tcPr marT="41725" marB="41725" marR="111275" marL="111275">
                    <a:solidFill>
                      <a:srgbClr val="94C11F"/>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94C11F"/>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94C11F"/>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94C11F"/>
                    </a:solidFill>
                  </a:tcPr>
                </a:tc>
              </a:tr>
              <a:tr h="466625">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r>
              <a:tr h="466625">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r>
              <a:tr h="466625">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r>
              <a:tr h="466625">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r>
              <a:tr h="466625">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r>
              <a:tr h="466625">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r>
              <a:tr h="543150">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r>
              <a:tr h="466625">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tc>
              </a:tr>
              <a:tr h="466625">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latin typeface="Calibri"/>
                        <a:ea typeface="Calibri"/>
                        <a:cs typeface="Calibri"/>
                        <a:sym typeface="Calibri"/>
                      </a:endParaRPr>
                    </a:p>
                  </a:txBody>
                  <a:tcPr marT="41725" marB="41725" marR="111275" marL="111275">
                    <a:solidFill>
                      <a:srgbClr val="D8D8D8">
                        <a:alpha val="20000"/>
                      </a:srgbClr>
                    </a:solidFill>
                  </a:tcPr>
                </a:tc>
              </a:tr>
            </a:tbl>
          </a:graphicData>
        </a:graphic>
      </p:graphicFrame>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anograma">
  <p:cSld name="Organograma">
    <p:spTree>
      <p:nvGrpSpPr>
        <p:cNvPr id="61" name="Shape 6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p:cSld name="Layout Personalizado">
    <p:spTree>
      <p:nvGrpSpPr>
        <p:cNvPr id="62" name="Shape 62"/>
        <p:cNvGrpSpPr/>
        <p:nvPr/>
      </p:nvGrpSpPr>
      <p:grpSpPr>
        <a:xfrm>
          <a:off x="0" y="0"/>
          <a:ext cx="0" cy="0"/>
          <a:chOff x="0" y="0"/>
          <a:chExt cx="0" cy="0"/>
        </a:xfrm>
      </p:grpSpPr>
      <p:sp>
        <p:nvSpPr>
          <p:cNvPr id="63" name="Google Shape;63;p62"/>
          <p:cNvSpPr txBox="1"/>
          <p:nvPr>
            <p:ph type="ctrTitle"/>
          </p:nvPr>
        </p:nvSpPr>
        <p:spPr>
          <a:xfrm>
            <a:off x="1680815" y="1072680"/>
            <a:ext cx="5681273" cy="53763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64" name="Google Shape;64;p62"/>
          <p:cNvSpPr txBox="1"/>
          <p:nvPr/>
        </p:nvSpPr>
        <p:spPr>
          <a:xfrm>
            <a:off x="796233" y="1732248"/>
            <a:ext cx="5390806" cy="53245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spcBef>
                <a:spcPts val="0"/>
              </a:spcBef>
              <a:spcAft>
                <a:spcPts val="0"/>
              </a:spcAft>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spcBef>
                <a:spcPts val="0"/>
              </a:spcBef>
              <a:spcAft>
                <a:spcPts val="0"/>
              </a:spcAft>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dk1"/>
              </a:buClr>
              <a:buSzPts val="2000"/>
              <a:buFont typeface="Calibri"/>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dk1"/>
              </a:buClr>
              <a:buSzPts val="2000"/>
              <a:buFont typeface="Calibri"/>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dk1"/>
              </a:buClr>
              <a:buSzPts val="2000"/>
              <a:buFont typeface="Calibri"/>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dk1"/>
              </a:buClr>
              <a:buSzPts val="2000"/>
              <a:buFont typeface="Calibri"/>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dk1"/>
              </a:buClr>
              <a:buSzPts val="2000"/>
              <a:buFont typeface="Calibri"/>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dk1"/>
              </a:buClr>
              <a:buSzPts val="2000"/>
              <a:buFont typeface="Trebuchet MS"/>
              <a:buNone/>
            </a:pPr>
            <a:r>
              <a:t/>
            </a:r>
            <a:endParaRPr sz="2000">
              <a:solidFill>
                <a:schemeClr val="dk1"/>
              </a:solidFill>
              <a:latin typeface="Calibri"/>
              <a:ea typeface="Calibri"/>
              <a:cs typeface="Calibri"/>
              <a:sym typeface="Calibri"/>
            </a:endParaRPr>
          </a:p>
        </p:txBody>
      </p:sp>
      <p:sp>
        <p:nvSpPr>
          <p:cNvPr id="65" name="Google Shape;65;p62"/>
          <p:cNvSpPr txBox="1"/>
          <p:nvPr/>
        </p:nvSpPr>
        <p:spPr>
          <a:xfrm>
            <a:off x="6187039" y="1732248"/>
            <a:ext cx="5390806"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spcBef>
                <a:spcPts val="0"/>
              </a:spcBef>
              <a:spcAft>
                <a:spcPts val="0"/>
              </a:spcAft>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spcBef>
                <a:spcPts val="0"/>
              </a:spcBef>
              <a:spcAft>
                <a:spcPts val="0"/>
              </a:spcAft>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dk1"/>
              </a:buClr>
              <a:buSzPts val="2000"/>
              <a:buFont typeface="Calibri"/>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dk1"/>
              </a:buClr>
              <a:buSzPts val="2000"/>
              <a:buFont typeface="Calibri"/>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dk1"/>
              </a:buClr>
              <a:buSzPts val="2000"/>
              <a:buFont typeface="Calibri"/>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dk1"/>
              </a:buClr>
              <a:buSzPts val="2000"/>
              <a:buFont typeface="Calibri"/>
              <a:buNone/>
            </a:pPr>
            <a:r>
              <a:rPr lang="pt-BR" sz="2000">
                <a:solidFill>
                  <a:schemeClr val="dk1"/>
                </a:solidFill>
                <a:latin typeface="Calibri"/>
                <a:ea typeface="Calibri"/>
                <a:cs typeface="Calibri"/>
                <a:sym typeface="Calibri"/>
              </a:rPr>
              <a:t>SOBRENOME, Nome. </a:t>
            </a:r>
            <a:r>
              <a:rPr b="1" lang="pt-BR" sz="2000">
                <a:solidFill>
                  <a:schemeClr val="dk1"/>
                </a:solidFill>
                <a:latin typeface="Calibri"/>
                <a:ea typeface="Calibri"/>
                <a:cs typeface="Calibri"/>
                <a:sym typeface="Calibri"/>
              </a:rPr>
              <a:t>Título da Obra</a:t>
            </a:r>
            <a:r>
              <a:rPr lang="pt-BR" sz="2000">
                <a:solidFill>
                  <a:schemeClr val="dk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dk1"/>
              </a:buClr>
              <a:buSzPts val="2000"/>
              <a:buFont typeface="Trebuchet MS"/>
              <a:buNone/>
            </a:pPr>
            <a:r>
              <a:t/>
            </a:r>
            <a:endParaRPr sz="2000">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p:cSld name="Título e texto vertical">
    <p:spTree>
      <p:nvGrpSpPr>
        <p:cNvPr id="66" name="Shape 66"/>
        <p:cNvGrpSpPr/>
        <p:nvPr/>
      </p:nvGrpSpPr>
      <p:grpSpPr>
        <a:xfrm>
          <a:off x="0" y="0"/>
          <a:ext cx="0" cy="0"/>
          <a:chOff x="0" y="0"/>
          <a:chExt cx="0" cy="0"/>
        </a:xfrm>
      </p:grpSpPr>
      <p:sp>
        <p:nvSpPr>
          <p:cNvPr id="67" name="Google Shape;67;p63"/>
          <p:cNvSpPr txBox="1"/>
          <p:nvPr>
            <p:ph type="title"/>
          </p:nvPr>
        </p:nvSpPr>
        <p:spPr>
          <a:xfrm>
            <a:off x="609600" y="2204864"/>
            <a:ext cx="10959008" cy="63285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68" name="Google Shape;68;p63"/>
          <p:cNvSpPr txBox="1"/>
          <p:nvPr>
            <p:ph idx="12" type="sldNum"/>
          </p:nvPr>
        </p:nvSpPr>
        <p:spPr>
          <a:xfrm>
            <a:off x="10838688" y="5734050"/>
            <a:ext cx="812800" cy="52120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e conteúdo" type="obj">
  <p:cSld name="OBJECT">
    <p:spTree>
      <p:nvGrpSpPr>
        <p:cNvPr id="23" name="Shape 23"/>
        <p:cNvGrpSpPr/>
        <p:nvPr/>
      </p:nvGrpSpPr>
      <p:grpSpPr>
        <a:xfrm>
          <a:off x="0" y="0"/>
          <a:ext cx="0" cy="0"/>
          <a:chOff x="0" y="0"/>
          <a:chExt cx="0" cy="0"/>
        </a:xfrm>
      </p:grpSpPr>
      <p:sp>
        <p:nvSpPr>
          <p:cNvPr id="24" name="Google Shape;24;p49"/>
          <p:cNvSpPr txBox="1"/>
          <p:nvPr>
            <p:ph type="title"/>
          </p:nvPr>
        </p:nvSpPr>
        <p:spPr>
          <a:xfrm>
            <a:off x="609600" y="2204864"/>
            <a:ext cx="10959008" cy="63285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5" name="Google Shape;25;p49"/>
          <p:cNvSpPr txBox="1"/>
          <p:nvPr>
            <p:ph idx="1" type="body"/>
          </p:nvPr>
        </p:nvSpPr>
        <p:spPr>
          <a:xfrm>
            <a:off x="609600" y="1600200"/>
            <a:ext cx="10959008" cy="487375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26" name="Shape 26"/>
        <p:cNvGrpSpPr/>
        <p:nvPr/>
      </p:nvGrpSpPr>
      <p:grpSpPr>
        <a:xfrm>
          <a:off x="0" y="0"/>
          <a:ext cx="0" cy="0"/>
          <a:chOff x="0" y="0"/>
          <a:chExt cx="0" cy="0"/>
        </a:xfrm>
      </p:grpSpPr>
      <p:sp>
        <p:nvSpPr>
          <p:cNvPr id="27" name="Google Shape;27;p50"/>
          <p:cNvSpPr txBox="1"/>
          <p:nvPr>
            <p:ph type="title"/>
          </p:nvPr>
        </p:nvSpPr>
        <p:spPr>
          <a:xfrm>
            <a:off x="609600" y="2204864"/>
            <a:ext cx="10959008" cy="63285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8" name="Google Shape;28;p50"/>
          <p:cNvSpPr txBox="1"/>
          <p:nvPr>
            <p:ph idx="1" type="body"/>
          </p:nvPr>
        </p:nvSpPr>
        <p:spPr>
          <a:xfrm>
            <a:off x="609600" y="1600200"/>
            <a:ext cx="4876800" cy="4572000"/>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9" name="Google Shape;29;p50"/>
          <p:cNvSpPr txBox="1"/>
          <p:nvPr>
            <p:ph idx="2" type="body"/>
          </p:nvPr>
        </p:nvSpPr>
        <p:spPr>
          <a:xfrm>
            <a:off x="5693664" y="1600200"/>
            <a:ext cx="5874944" cy="4572000"/>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e 2 partes de conteúdo" type="txAndTwoObj">
  <p:cSld name="TEXT_AND_TWO_OBJECTS">
    <p:spTree>
      <p:nvGrpSpPr>
        <p:cNvPr id="30" name="Shape 30"/>
        <p:cNvGrpSpPr/>
        <p:nvPr/>
      </p:nvGrpSpPr>
      <p:grpSpPr>
        <a:xfrm>
          <a:off x="0" y="0"/>
          <a:ext cx="0" cy="0"/>
          <a:chOff x="0" y="0"/>
          <a:chExt cx="0" cy="0"/>
        </a:xfrm>
      </p:grpSpPr>
      <p:sp>
        <p:nvSpPr>
          <p:cNvPr id="31" name="Google Shape;31;p51"/>
          <p:cNvSpPr txBox="1"/>
          <p:nvPr>
            <p:ph type="title"/>
          </p:nvPr>
        </p:nvSpPr>
        <p:spPr>
          <a:xfrm>
            <a:off x="801464" y="1359683"/>
            <a:ext cx="10687049" cy="91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2" name="Google Shape;32;p51"/>
          <p:cNvSpPr txBox="1"/>
          <p:nvPr>
            <p:ph idx="1" type="body"/>
          </p:nvPr>
        </p:nvSpPr>
        <p:spPr>
          <a:xfrm>
            <a:off x="812800" y="2420888"/>
            <a:ext cx="5181600" cy="359891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33" name="Google Shape;33;p51"/>
          <p:cNvSpPr txBox="1"/>
          <p:nvPr>
            <p:ph idx="2" type="body"/>
          </p:nvPr>
        </p:nvSpPr>
        <p:spPr>
          <a:xfrm>
            <a:off x="6197600" y="2420888"/>
            <a:ext cx="5181600" cy="1799204"/>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34" name="Google Shape;34;p51"/>
          <p:cNvSpPr txBox="1"/>
          <p:nvPr>
            <p:ph idx="3" type="body"/>
          </p:nvPr>
        </p:nvSpPr>
        <p:spPr>
          <a:xfrm>
            <a:off x="6197600" y="4279964"/>
            <a:ext cx="5181600" cy="1739835"/>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texto e conteúdo" type="txAndObj">
  <p:cSld name="TEXT_AND_OBJECT">
    <p:spTree>
      <p:nvGrpSpPr>
        <p:cNvPr id="35" name="Shape 35"/>
        <p:cNvGrpSpPr/>
        <p:nvPr/>
      </p:nvGrpSpPr>
      <p:grpSpPr>
        <a:xfrm>
          <a:off x="0" y="0"/>
          <a:ext cx="0" cy="0"/>
          <a:chOff x="0" y="0"/>
          <a:chExt cx="0" cy="0"/>
        </a:xfrm>
      </p:grpSpPr>
      <p:sp>
        <p:nvSpPr>
          <p:cNvPr id="36" name="Google Shape;36;p52"/>
          <p:cNvSpPr txBox="1"/>
          <p:nvPr>
            <p:ph type="title"/>
          </p:nvPr>
        </p:nvSpPr>
        <p:spPr>
          <a:xfrm>
            <a:off x="812800" y="1179090"/>
            <a:ext cx="10687049" cy="91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7" name="Google Shape;37;p52"/>
          <p:cNvSpPr txBox="1"/>
          <p:nvPr>
            <p:ph idx="1" type="body"/>
          </p:nvPr>
        </p:nvSpPr>
        <p:spPr>
          <a:xfrm>
            <a:off x="812800" y="2319920"/>
            <a:ext cx="5181600" cy="3699880"/>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38" name="Google Shape;38;p52"/>
          <p:cNvSpPr txBox="1"/>
          <p:nvPr>
            <p:ph idx="2" type="body"/>
          </p:nvPr>
        </p:nvSpPr>
        <p:spPr>
          <a:xfrm>
            <a:off x="6197600" y="2319920"/>
            <a:ext cx="5181600" cy="3699880"/>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p:cSld name="Título e Conteúdo">
    <p:spTree>
      <p:nvGrpSpPr>
        <p:cNvPr id="39" name="Shape 39"/>
        <p:cNvGrpSpPr/>
        <p:nvPr/>
      </p:nvGrpSpPr>
      <p:grpSpPr>
        <a:xfrm>
          <a:off x="0" y="0"/>
          <a:ext cx="0" cy="0"/>
          <a:chOff x="0" y="0"/>
          <a:chExt cx="0" cy="0"/>
        </a:xfrm>
      </p:grpSpPr>
      <p:sp>
        <p:nvSpPr>
          <p:cNvPr id="40" name="Google Shape;40;p53"/>
          <p:cNvSpPr txBox="1"/>
          <p:nvPr>
            <p:ph idx="1" type="body"/>
          </p:nvPr>
        </p:nvSpPr>
        <p:spPr>
          <a:xfrm>
            <a:off x="677334" y="1969033"/>
            <a:ext cx="5418666" cy="388077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41" name="Google Shape;41;p53"/>
          <p:cNvSpPr txBox="1"/>
          <p:nvPr>
            <p:ph idx="2" type="body"/>
          </p:nvPr>
        </p:nvSpPr>
        <p:spPr>
          <a:xfrm>
            <a:off x="6277970" y="1969033"/>
            <a:ext cx="5571693" cy="388077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p:cSld name="Imagem">
    <p:spTree>
      <p:nvGrpSpPr>
        <p:cNvPr id="42" name="Shape 42"/>
        <p:cNvGrpSpPr/>
        <p:nvPr/>
      </p:nvGrpSpPr>
      <p:grpSpPr>
        <a:xfrm>
          <a:off x="0" y="0"/>
          <a:ext cx="0" cy="0"/>
          <a:chOff x="0" y="0"/>
          <a:chExt cx="0" cy="0"/>
        </a:xfrm>
      </p:grpSpPr>
      <p:sp>
        <p:nvSpPr>
          <p:cNvPr id="43" name="Google Shape;43;p54"/>
          <p:cNvSpPr txBox="1"/>
          <p:nvPr>
            <p:ph idx="1" type="body"/>
          </p:nvPr>
        </p:nvSpPr>
        <p:spPr>
          <a:xfrm>
            <a:off x="677334" y="1969033"/>
            <a:ext cx="5418666" cy="388077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pic>
        <p:nvPicPr>
          <p:cNvPr id="44" name="Google Shape;44;p54"/>
          <p:cNvPicPr preferRelativeResize="0"/>
          <p:nvPr/>
        </p:nvPicPr>
        <p:blipFill rotWithShape="1">
          <a:blip r:embed="rId2">
            <a:alphaModFix/>
          </a:blip>
          <a:srcRect b="0" l="0" r="0" t="0"/>
          <a:stretch/>
        </p:blipFill>
        <p:spPr>
          <a:xfrm>
            <a:off x="7746882" y="1900942"/>
            <a:ext cx="3062145" cy="3662366"/>
          </a:xfrm>
          <a:prstGeom prst="rect">
            <a:avLst/>
          </a:prstGeom>
          <a:noFill/>
          <a:ln>
            <a:noFill/>
          </a:ln>
        </p:spPr>
      </p:pic>
      <p:sp>
        <p:nvSpPr>
          <p:cNvPr id="45" name="Google Shape;45;p54"/>
          <p:cNvSpPr txBox="1"/>
          <p:nvPr>
            <p:ph idx="2" type="body"/>
          </p:nvPr>
        </p:nvSpPr>
        <p:spPr>
          <a:xfrm>
            <a:off x="7373918" y="5745871"/>
            <a:ext cx="3854528" cy="718981"/>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1pPr>
            <a:lvl2pPr indent="-228600" lvl="1" marL="9144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Calibri"/>
                <a:ea typeface="Calibri"/>
                <a:cs typeface="Calibri"/>
                <a:sym typeface="Calibri"/>
              </a:defRPr>
            </a:lvl2pPr>
            <a:lvl3pPr indent="-228600" lvl="2" marL="13716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alibri"/>
                <a:ea typeface="Calibri"/>
                <a:cs typeface="Calibri"/>
                <a:sym typeface="Calibri"/>
              </a:defRPr>
            </a:lvl4pPr>
            <a:lvl5pPr indent="-228600" lvl="4" marL="22860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alibri"/>
                <a:ea typeface="Calibri"/>
                <a:cs typeface="Calibri"/>
                <a:sym typeface="Calibri"/>
              </a:defRPr>
            </a:lvl5pPr>
            <a:lvl6pPr indent="-228600" lvl="5" marL="27432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fico e texto">
  <p:cSld name="Grafico e texto">
    <p:spTree>
      <p:nvGrpSpPr>
        <p:cNvPr id="46" name="Shape 46"/>
        <p:cNvGrpSpPr/>
        <p:nvPr/>
      </p:nvGrpSpPr>
      <p:grpSpPr>
        <a:xfrm>
          <a:off x="0" y="0"/>
          <a:ext cx="0" cy="0"/>
          <a:chOff x="0" y="0"/>
          <a:chExt cx="0" cy="0"/>
        </a:xfrm>
      </p:grpSpPr>
      <p:sp>
        <p:nvSpPr>
          <p:cNvPr id="47" name="Google Shape;47;p55"/>
          <p:cNvSpPr txBox="1"/>
          <p:nvPr>
            <p:ph idx="1" type="body"/>
          </p:nvPr>
        </p:nvSpPr>
        <p:spPr>
          <a:xfrm>
            <a:off x="677334" y="1969033"/>
            <a:ext cx="5418666" cy="388077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graphicFrame>
        <p:nvGraphicFramePr>
          <p:cNvPr id="48" name="Google Shape;48;p55"/>
          <p:cNvGraphicFramePr/>
          <p:nvPr/>
        </p:nvGraphicFramePr>
        <p:xfrm>
          <a:off x="6195159" y="1969033"/>
          <a:ext cx="5996841" cy="3585287"/>
        </p:xfrm>
        <a:graphic>
          <a:graphicData uri="http://schemas.openxmlformats.org/drawingml/2006/chart">
            <c:chart r:id="rId2"/>
          </a:graphicData>
        </a:graphic>
      </p:graphicFrame>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fico">
  <p:cSld name="Grafico">
    <p:spTree>
      <p:nvGrpSpPr>
        <p:cNvPr id="49" name="Shape 49"/>
        <p:cNvGrpSpPr/>
        <p:nvPr/>
      </p:nvGrpSpPr>
      <p:grpSpPr>
        <a:xfrm>
          <a:off x="0" y="0"/>
          <a:ext cx="0" cy="0"/>
          <a:chOff x="0" y="0"/>
          <a:chExt cx="0" cy="0"/>
        </a:xfrm>
      </p:grpSpPr>
      <p:graphicFrame>
        <p:nvGraphicFramePr>
          <p:cNvPr id="50" name="Google Shape;50;p56"/>
          <p:cNvGraphicFramePr/>
          <p:nvPr/>
        </p:nvGraphicFramePr>
        <p:xfrm>
          <a:off x="908173" y="1600199"/>
          <a:ext cx="8961384" cy="4682089"/>
        </p:xfrm>
        <a:graphic>
          <a:graphicData uri="http://schemas.openxmlformats.org/drawingml/2006/chart">
            <c:chart r:id="rId2"/>
          </a:graphicData>
        </a:graphic>
      </p:graphicFrame>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p:nvPr/>
        </p:nvSpPr>
        <p:spPr>
          <a:xfrm>
            <a:off x="1285875" y="1"/>
            <a:ext cx="10906125" cy="1053548"/>
          </a:xfrm>
          <a:prstGeom prst="rect">
            <a:avLst/>
          </a:prstGeom>
          <a:solidFill>
            <a:srgbClr val="72B93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rebuchet MS"/>
              <a:buNone/>
            </a:pPr>
            <a:r>
              <a:t/>
            </a:r>
            <a:endParaRPr b="0" i="0" sz="1800" u="none" cap="none" strike="noStrike">
              <a:solidFill>
                <a:srgbClr val="FFFFFF"/>
              </a:solidFill>
              <a:latin typeface="Calibri"/>
              <a:ea typeface="Calibri"/>
              <a:cs typeface="Calibri"/>
              <a:sym typeface="Calibri"/>
            </a:endParaRPr>
          </a:p>
        </p:txBody>
      </p:sp>
      <p:sp>
        <p:nvSpPr>
          <p:cNvPr id="11" name="Google Shape;11;p47"/>
          <p:cNvSpPr txBox="1"/>
          <p:nvPr/>
        </p:nvSpPr>
        <p:spPr>
          <a:xfrm>
            <a:off x="1769192" y="232735"/>
            <a:ext cx="9889407" cy="58808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Open Sans"/>
              <a:buNone/>
            </a:pPr>
            <a:r>
              <a:rPr b="1" i="0" lang="pt-BR" sz="3200" u="none" cap="none" strike="noStrike">
                <a:solidFill>
                  <a:schemeClr val="lt1"/>
                </a:solidFill>
                <a:latin typeface="Open Sans"/>
                <a:ea typeface="Open Sans"/>
                <a:cs typeface="Open Sans"/>
                <a:sym typeface="Open Sans"/>
              </a:rPr>
              <a:t>Formações Complementares</a:t>
            </a:r>
            <a:endParaRPr b="1" i="0" sz="3200" u="none" cap="none" strike="noStrike">
              <a:solidFill>
                <a:schemeClr val="lt1"/>
              </a:solidFill>
              <a:latin typeface="Calibri"/>
              <a:ea typeface="Calibri"/>
              <a:cs typeface="Calibri"/>
              <a:sym typeface="Calibri"/>
            </a:endParaRPr>
          </a:p>
        </p:txBody>
      </p:sp>
      <p:sp>
        <p:nvSpPr>
          <p:cNvPr id="12" name="Google Shape;12;p47"/>
          <p:cNvSpPr/>
          <p:nvPr/>
        </p:nvSpPr>
        <p:spPr>
          <a:xfrm>
            <a:off x="0" y="-71718"/>
            <a:ext cx="1666726" cy="1473136"/>
          </a:xfrm>
          <a:prstGeom prst="rect">
            <a:avLst/>
          </a:prstGeom>
          <a:solidFill>
            <a:srgbClr val="39973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rebuchet MS"/>
              <a:buNone/>
            </a:pPr>
            <a:r>
              <a:t/>
            </a:r>
            <a:endParaRPr b="0" i="0" sz="1800" u="none" cap="none" strike="noStrike">
              <a:solidFill>
                <a:srgbClr val="FFFFFF"/>
              </a:solidFill>
              <a:latin typeface="Calibri"/>
              <a:ea typeface="Calibri"/>
              <a:cs typeface="Calibri"/>
              <a:sym typeface="Calibri"/>
            </a:endParaRPr>
          </a:p>
        </p:txBody>
      </p:sp>
      <p:pic>
        <p:nvPicPr>
          <p:cNvPr id="13" name="Google Shape;13;p47"/>
          <p:cNvPicPr preferRelativeResize="0"/>
          <p:nvPr/>
        </p:nvPicPr>
        <p:blipFill rotWithShape="1">
          <a:blip r:embed="rId1">
            <a:alphaModFix/>
          </a:blip>
          <a:srcRect b="0" l="0" r="0" t="0"/>
          <a:stretch/>
        </p:blipFill>
        <p:spPr>
          <a:xfrm>
            <a:off x="203829" y="0"/>
            <a:ext cx="1259067" cy="1259067"/>
          </a:xfrm>
          <a:prstGeom prst="rect">
            <a:avLst/>
          </a:prstGeom>
          <a:noFill/>
          <a:ln>
            <a:noFill/>
          </a:ln>
          <a:effectLst>
            <a:outerShdw blurRad="50800" rotWithShape="0" algn="tl" dir="2700000" dist="38100">
              <a:srgbClr val="000000">
                <a:alpha val="82745"/>
              </a:srgbClr>
            </a:outerShdw>
          </a:effectLst>
        </p:spPr>
      </p:pic>
      <p:sp>
        <p:nvSpPr>
          <p:cNvPr id="14" name="Google Shape;14;p47"/>
          <p:cNvSpPr/>
          <p:nvPr/>
        </p:nvSpPr>
        <p:spPr>
          <a:xfrm>
            <a:off x="1285875" y="1"/>
            <a:ext cx="10906125" cy="1053548"/>
          </a:xfrm>
          <a:prstGeom prst="rect">
            <a:avLst/>
          </a:prstGeom>
          <a:solidFill>
            <a:srgbClr val="72B93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rebuchet MS"/>
              <a:buNone/>
            </a:pPr>
            <a:r>
              <a:t/>
            </a:r>
            <a:endParaRPr b="0" i="0" sz="1800" u="none" cap="none" strike="noStrike">
              <a:solidFill>
                <a:srgbClr val="FFFFFF"/>
              </a:solidFill>
              <a:latin typeface="Calibri"/>
              <a:ea typeface="Calibri"/>
              <a:cs typeface="Calibri"/>
              <a:sym typeface="Calibri"/>
            </a:endParaRPr>
          </a:p>
        </p:txBody>
      </p:sp>
      <p:sp>
        <p:nvSpPr>
          <p:cNvPr id="15" name="Google Shape;15;p47"/>
          <p:cNvSpPr txBox="1"/>
          <p:nvPr/>
        </p:nvSpPr>
        <p:spPr>
          <a:xfrm>
            <a:off x="1769192" y="232735"/>
            <a:ext cx="9889407" cy="58808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Open Sans"/>
              <a:buNone/>
            </a:pPr>
            <a:r>
              <a:rPr b="1" i="0" lang="pt-BR" sz="3200" u="none" cap="none" strike="noStrike">
                <a:solidFill>
                  <a:schemeClr val="lt1"/>
                </a:solidFill>
                <a:latin typeface="Open Sans"/>
                <a:ea typeface="Open Sans"/>
                <a:cs typeface="Open Sans"/>
                <a:sym typeface="Open Sans"/>
              </a:rPr>
              <a:t>Formações Complementares</a:t>
            </a:r>
            <a:endParaRPr b="1" i="0" sz="3200" u="none" cap="none" strike="noStrike">
              <a:solidFill>
                <a:schemeClr val="lt1"/>
              </a:solidFill>
              <a:latin typeface="Calibri"/>
              <a:ea typeface="Calibri"/>
              <a:cs typeface="Calibri"/>
              <a:sym typeface="Calibri"/>
            </a:endParaRPr>
          </a:p>
        </p:txBody>
      </p:sp>
      <p:sp>
        <p:nvSpPr>
          <p:cNvPr id="16" name="Google Shape;16;p47"/>
          <p:cNvSpPr/>
          <p:nvPr/>
        </p:nvSpPr>
        <p:spPr>
          <a:xfrm>
            <a:off x="0" y="-71718"/>
            <a:ext cx="1666726" cy="1473136"/>
          </a:xfrm>
          <a:prstGeom prst="rect">
            <a:avLst/>
          </a:prstGeom>
          <a:solidFill>
            <a:srgbClr val="39973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rebuchet MS"/>
              <a:buNone/>
            </a:pPr>
            <a:r>
              <a:t/>
            </a:r>
            <a:endParaRPr b="0" i="0" sz="1800" u="none" cap="none" strike="noStrike">
              <a:solidFill>
                <a:srgbClr val="FFFFFF"/>
              </a:solidFill>
              <a:latin typeface="Calibri"/>
              <a:ea typeface="Calibri"/>
              <a:cs typeface="Calibri"/>
              <a:sym typeface="Calibri"/>
            </a:endParaRPr>
          </a:p>
        </p:txBody>
      </p:sp>
      <p:pic>
        <p:nvPicPr>
          <p:cNvPr id="17" name="Google Shape;17;p47"/>
          <p:cNvPicPr preferRelativeResize="0"/>
          <p:nvPr/>
        </p:nvPicPr>
        <p:blipFill rotWithShape="1">
          <a:blip r:embed="rId1">
            <a:alphaModFix/>
          </a:blip>
          <a:srcRect b="0" l="0" r="0" t="0"/>
          <a:stretch/>
        </p:blipFill>
        <p:spPr>
          <a:xfrm>
            <a:off x="203829" y="0"/>
            <a:ext cx="1259067" cy="1259067"/>
          </a:xfrm>
          <a:prstGeom prst="rect">
            <a:avLst/>
          </a:prstGeom>
          <a:noFill/>
          <a:ln>
            <a:noFill/>
          </a:ln>
          <a:effectLst>
            <a:outerShdw blurRad="50800" rotWithShape="0" algn="tl" dir="2700000" dist="38100">
              <a:srgbClr val="000000">
                <a:alpha val="82745"/>
              </a:srgbClr>
            </a:outerShdw>
          </a:effectLst>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mundociencia.com.br/fisica/eletricidad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hyperlink" Target="http://www.mundociencia.com.br/fisica/eletricidad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hyperlink" Target="http://www.mundociencia.com.br/fisica/eletricidad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hyperlink" Target="http://www.mundociencia.com.br/fisica/eletricidad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28.png"/><Relationship Id="rId7" Type="http://schemas.openxmlformats.org/officeDocument/2006/relationships/hyperlink" Target="http://www.mundociencia.com.br/fisica/eletricidad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hyperlink" Target="http://www.mundociencia.com.br/fisica/eletricidad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hyperlink" Target="http://www.mundociencia.com.br/fisica/eletricida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hyperlink" Target="http://www.mundociencia.com.br/fisica/eletricida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hyperlink" Target="http://www.mundociencia.com.br/fisica/eletricidad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png"/><Relationship Id="rId4" Type="http://schemas.openxmlformats.org/officeDocument/2006/relationships/hyperlink" Target="http://www.mundociencia.com.br/fisica/eletricidad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 Id="rId4" Type="http://schemas.openxmlformats.org/officeDocument/2006/relationships/hyperlink" Target="http://www.mundociencia.com.br/fisica/eletricidad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hyperlink" Target="http://www.mundociencia.com.br/fisica/eletricidad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png"/><Relationship Id="rId4" Type="http://schemas.openxmlformats.org/officeDocument/2006/relationships/hyperlink" Target="http://www.mundociencia.com.br/fisica/eletricidad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4.gif"/><Relationship Id="rId4" Type="http://schemas.openxmlformats.org/officeDocument/2006/relationships/hyperlink" Target="http://www.mundociencia.com.br/fisica/eletricidad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hyperlink" Target="http://www.mundociencia.com.br/fisica/eletricidade" TargetMode="External"/><Relationship Id="rId6" Type="http://schemas.openxmlformats.org/officeDocument/2006/relationships/hyperlink" Target="http://www.mundociencia.com.br/fisica/eletricidad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2.jpg"/><Relationship Id="rId4" Type="http://schemas.openxmlformats.org/officeDocument/2006/relationships/image" Target="../media/image31.jpg"/><Relationship Id="rId5" Type="http://schemas.openxmlformats.org/officeDocument/2006/relationships/hyperlink" Target="http://www.mundociencia.com.br/fisica/eletricidade" TargetMode="External"/><Relationship Id="rId6" Type="http://schemas.openxmlformats.org/officeDocument/2006/relationships/hyperlink" Target="http://www.mundociencia.com.br/fisica/eletricidad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g1.globo.com/sc/rio-grande-do-sul/noticia/2014/09/sc-e-o-sexto-estado-com-mais-mortes-por-raios-no-pais-diz-inep.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
          <p:cNvSpPr txBox="1"/>
          <p:nvPr/>
        </p:nvSpPr>
        <p:spPr>
          <a:xfrm>
            <a:off x="4534262" y="2629002"/>
            <a:ext cx="5851514" cy="1460727"/>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lt1"/>
              </a:buClr>
              <a:buSzPts val="3600"/>
              <a:buFont typeface="Open Sans"/>
              <a:buNone/>
            </a:pPr>
            <a:r>
              <a:rPr b="1" i="0" lang="pt-BR" sz="3600" u="none" cap="none" strike="noStrike">
                <a:solidFill>
                  <a:schemeClr val="lt1"/>
                </a:solidFill>
                <a:latin typeface="Open Sans"/>
                <a:ea typeface="Open Sans"/>
                <a:cs typeface="Open Sans"/>
                <a:sym typeface="Open Sans"/>
              </a:rPr>
              <a:t>Campo Elétrico (E)</a:t>
            </a:r>
            <a:br>
              <a:rPr b="1" i="0" lang="pt-BR" sz="3600" u="none" cap="none" strike="noStrike">
                <a:solidFill>
                  <a:schemeClr val="lt1"/>
                </a:solidFill>
                <a:latin typeface="Open Sans"/>
                <a:ea typeface="Open Sans"/>
                <a:cs typeface="Open Sans"/>
                <a:sym typeface="Open Sans"/>
              </a:rPr>
            </a:br>
            <a:r>
              <a:rPr b="0" i="0" lang="pt-BR" sz="3600" u="none" cap="none" strike="noStrike">
                <a:solidFill>
                  <a:schemeClr val="lt1"/>
                </a:solidFill>
                <a:latin typeface="Open Sans"/>
                <a:ea typeface="Open Sans"/>
                <a:cs typeface="Open Sans"/>
                <a:sym typeface="Open Sans"/>
              </a:rPr>
              <a:t>Jean Espinoza</a:t>
            </a:r>
            <a:endParaRPr/>
          </a:p>
          <a:p>
            <a:pPr indent="0" lvl="0" marL="0" marR="0" rtl="0" algn="l">
              <a:spcBef>
                <a:spcPts val="0"/>
              </a:spcBef>
              <a:spcAft>
                <a:spcPts val="0"/>
              </a:spcAft>
              <a:buClr>
                <a:schemeClr val="dk1"/>
              </a:buClr>
              <a:buSzPts val="3600"/>
              <a:buFont typeface="Trebuchet MS"/>
              <a:buNone/>
            </a:pPr>
            <a:r>
              <a:t/>
            </a:r>
            <a:endParaRPr b="0" i="0" sz="3600" u="none" cap="none" strike="noStrike">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0"/>
          <p:cNvSpPr txBox="1"/>
          <p:nvPr>
            <p:ph type="title"/>
          </p:nvPr>
        </p:nvSpPr>
        <p:spPr>
          <a:xfrm>
            <a:off x="1775520" y="1397038"/>
            <a:ext cx="7467600" cy="7032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r>
              <a:rPr b="1" lang="pt-BR">
                <a:solidFill>
                  <a:schemeClr val="dk1"/>
                </a:solidFill>
              </a:rPr>
              <a:t>Vetor campo elétrico(E):</a:t>
            </a:r>
            <a:endParaRPr/>
          </a:p>
        </p:txBody>
      </p:sp>
      <p:sp>
        <p:nvSpPr>
          <p:cNvPr id="150" name="Google Shape;150;p10"/>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151" name="Google Shape;151;p10"/>
          <p:cNvSpPr/>
          <p:nvPr/>
        </p:nvSpPr>
        <p:spPr>
          <a:xfrm>
            <a:off x="329327" y="1999504"/>
            <a:ext cx="11519947" cy="1532334"/>
          </a:xfrm>
          <a:prstGeom prst="roundRect">
            <a:avLst>
              <a:gd fmla="val 16667" name="adj"/>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2800">
                <a:solidFill>
                  <a:schemeClr val="dk1"/>
                </a:solidFill>
                <a:latin typeface="Calibri"/>
                <a:ea typeface="Calibri"/>
                <a:cs typeface="Calibri"/>
                <a:sym typeface="Calibri"/>
              </a:rPr>
              <a:t>Quando uma </a:t>
            </a:r>
            <a:r>
              <a:rPr b="1" i="1" lang="pt-BR" sz="2800" u="sng">
                <a:solidFill>
                  <a:srgbClr val="FF0000"/>
                </a:solidFill>
                <a:latin typeface="Calibri"/>
                <a:ea typeface="Calibri"/>
                <a:cs typeface="Calibri"/>
                <a:sym typeface="Calibri"/>
              </a:rPr>
              <a:t>carga de prova q</a:t>
            </a:r>
            <a:r>
              <a:rPr lang="pt-BR" sz="2800">
                <a:solidFill>
                  <a:schemeClr val="dk1"/>
                </a:solidFill>
                <a:latin typeface="Calibri"/>
                <a:ea typeface="Calibri"/>
                <a:cs typeface="Calibri"/>
                <a:sym typeface="Calibri"/>
              </a:rPr>
              <a:t> é colocada em um ponto do espaço e sofre a ação de uma força F, dizemos que, por definição, a </a:t>
            </a:r>
            <a:r>
              <a:rPr b="1" i="1" lang="pt-BR" sz="2800" u="sng">
                <a:solidFill>
                  <a:srgbClr val="FF0000"/>
                </a:solidFill>
                <a:latin typeface="Calibri"/>
                <a:ea typeface="Calibri"/>
                <a:cs typeface="Calibri"/>
                <a:sym typeface="Calibri"/>
              </a:rPr>
              <a:t>razão entre F e q</a:t>
            </a:r>
            <a:r>
              <a:rPr lang="pt-BR" sz="2800">
                <a:solidFill>
                  <a:schemeClr val="dk1"/>
                </a:solidFill>
                <a:latin typeface="Calibri"/>
                <a:ea typeface="Calibri"/>
                <a:cs typeface="Calibri"/>
                <a:sym typeface="Calibri"/>
              </a:rPr>
              <a:t> é </a:t>
            </a:r>
            <a:r>
              <a:rPr b="1" lang="pt-BR" sz="2800">
                <a:solidFill>
                  <a:srgbClr val="FF0000"/>
                </a:solidFill>
                <a:latin typeface="Calibri"/>
                <a:ea typeface="Calibri"/>
                <a:cs typeface="Calibri"/>
                <a:sym typeface="Calibri"/>
              </a:rPr>
              <a:t>igual</a:t>
            </a:r>
            <a:r>
              <a:rPr lang="pt-BR" sz="2800">
                <a:solidFill>
                  <a:schemeClr val="dk1"/>
                </a:solidFill>
                <a:latin typeface="Calibri"/>
                <a:ea typeface="Calibri"/>
                <a:cs typeface="Calibri"/>
                <a:sym typeface="Calibri"/>
              </a:rPr>
              <a:t> ao </a:t>
            </a:r>
            <a:r>
              <a:rPr b="1" i="1" lang="pt-BR" sz="2800" u="sng">
                <a:solidFill>
                  <a:srgbClr val="FF0000"/>
                </a:solidFill>
                <a:latin typeface="Calibri"/>
                <a:ea typeface="Calibri"/>
                <a:cs typeface="Calibri"/>
                <a:sym typeface="Calibri"/>
              </a:rPr>
              <a:t>módulo do campo elétrico E</a:t>
            </a:r>
            <a:r>
              <a:rPr lang="pt-BR" sz="2800">
                <a:solidFill>
                  <a:schemeClr val="dk1"/>
                </a:solidFill>
                <a:latin typeface="Calibri"/>
                <a:ea typeface="Calibri"/>
                <a:cs typeface="Calibri"/>
                <a:sym typeface="Calibri"/>
              </a:rPr>
              <a:t> naquele ponto.</a:t>
            </a:r>
            <a:endParaRPr/>
          </a:p>
        </p:txBody>
      </p:sp>
      <p:pic>
        <p:nvPicPr>
          <p:cNvPr id="152" name="Google Shape;152;p10"/>
          <p:cNvPicPr preferRelativeResize="0"/>
          <p:nvPr/>
        </p:nvPicPr>
        <p:blipFill rotWithShape="1">
          <a:blip r:embed="rId3">
            <a:alphaModFix/>
          </a:blip>
          <a:srcRect b="0" l="0" r="0" t="0"/>
          <a:stretch/>
        </p:blipFill>
        <p:spPr>
          <a:xfrm>
            <a:off x="8812632" y="4306888"/>
            <a:ext cx="1423987" cy="1427162"/>
          </a:xfrm>
          <a:prstGeom prst="rect">
            <a:avLst/>
          </a:prstGeom>
          <a:solidFill>
            <a:schemeClr val="lt1"/>
          </a:solidFill>
          <a:ln cap="flat" cmpd="sng" w="38100">
            <a:solidFill>
              <a:schemeClr val="lt1"/>
            </a:solidFill>
            <a:prstDash val="solid"/>
            <a:miter lim="800000"/>
            <a:headEnd len="sm" w="sm" type="none"/>
            <a:tailEnd len="sm" w="sm" type="none"/>
          </a:ln>
        </p:spPr>
      </p:pic>
      <p:grpSp>
        <p:nvGrpSpPr>
          <p:cNvPr id="153" name="Google Shape;153;p10"/>
          <p:cNvGrpSpPr/>
          <p:nvPr/>
        </p:nvGrpSpPr>
        <p:grpSpPr>
          <a:xfrm>
            <a:off x="6217815" y="4494740"/>
            <a:ext cx="1943100" cy="1219200"/>
            <a:chOff x="6084168" y="4512602"/>
            <a:chExt cx="1944216" cy="1220654"/>
          </a:xfrm>
        </p:grpSpPr>
        <p:sp>
          <p:nvSpPr>
            <p:cNvPr id="154" name="Google Shape;154;p10"/>
            <p:cNvSpPr txBox="1"/>
            <p:nvPr/>
          </p:nvSpPr>
          <p:spPr>
            <a:xfrm>
              <a:off x="6084168" y="4725144"/>
              <a:ext cx="1318747" cy="6471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3600">
                  <a:solidFill>
                    <a:schemeClr val="dk1"/>
                  </a:solidFill>
                  <a:latin typeface="Calibri"/>
                  <a:ea typeface="Calibri"/>
                  <a:cs typeface="Calibri"/>
                  <a:sym typeface="Calibri"/>
                </a:rPr>
                <a:t>| E</a:t>
              </a:r>
              <a:r>
                <a:rPr lang="pt-BR" sz="2800">
                  <a:solidFill>
                    <a:schemeClr val="dk1"/>
                  </a:solidFill>
                  <a:latin typeface="Calibri"/>
                  <a:ea typeface="Calibri"/>
                  <a:cs typeface="Calibri"/>
                  <a:sym typeface="Calibri"/>
                </a:rPr>
                <a:t> </a:t>
              </a:r>
              <a:r>
                <a:rPr lang="pt-BR" sz="3600">
                  <a:solidFill>
                    <a:schemeClr val="dk1"/>
                  </a:solidFill>
                  <a:latin typeface="Calibri"/>
                  <a:ea typeface="Calibri"/>
                  <a:cs typeface="Calibri"/>
                  <a:sym typeface="Calibri"/>
                </a:rPr>
                <a:t>|</a:t>
              </a:r>
              <a:r>
                <a:rPr lang="pt-BR" sz="2800">
                  <a:solidFill>
                    <a:schemeClr val="dk1"/>
                  </a:solidFill>
                  <a:latin typeface="Calibri"/>
                  <a:ea typeface="Calibri"/>
                  <a:cs typeface="Calibri"/>
                  <a:sym typeface="Calibri"/>
                </a:rPr>
                <a:t> =</a:t>
              </a:r>
              <a:endParaRPr/>
            </a:p>
          </p:txBody>
        </p:sp>
        <p:sp>
          <p:nvSpPr>
            <p:cNvPr id="155" name="Google Shape;155;p10"/>
            <p:cNvSpPr txBox="1"/>
            <p:nvPr/>
          </p:nvSpPr>
          <p:spPr>
            <a:xfrm>
              <a:off x="7361728" y="4512602"/>
              <a:ext cx="396490" cy="6471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3600">
                  <a:solidFill>
                    <a:schemeClr val="dk1"/>
                  </a:solidFill>
                  <a:latin typeface="Calibri"/>
                  <a:ea typeface="Calibri"/>
                  <a:cs typeface="Calibri"/>
                  <a:sym typeface="Calibri"/>
                </a:rPr>
                <a:t>F</a:t>
              </a:r>
              <a:endParaRPr sz="2800">
                <a:solidFill>
                  <a:schemeClr val="dk1"/>
                </a:solidFill>
                <a:latin typeface="Calibri"/>
                <a:ea typeface="Calibri"/>
                <a:cs typeface="Calibri"/>
                <a:sym typeface="Calibri"/>
              </a:endParaRPr>
            </a:p>
          </p:txBody>
        </p:sp>
        <p:sp>
          <p:nvSpPr>
            <p:cNvPr id="156" name="Google Shape;156;p10"/>
            <p:cNvSpPr txBox="1"/>
            <p:nvPr/>
          </p:nvSpPr>
          <p:spPr>
            <a:xfrm>
              <a:off x="7361728" y="5086925"/>
              <a:ext cx="44114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3600">
                  <a:solidFill>
                    <a:schemeClr val="dk1"/>
                  </a:solidFill>
                  <a:latin typeface="Calibri"/>
                  <a:ea typeface="Calibri"/>
                  <a:cs typeface="Calibri"/>
                  <a:sym typeface="Calibri"/>
                </a:rPr>
                <a:t>q</a:t>
              </a:r>
              <a:endParaRPr sz="2800">
                <a:solidFill>
                  <a:schemeClr val="dk1"/>
                </a:solidFill>
                <a:latin typeface="Calibri"/>
                <a:ea typeface="Calibri"/>
                <a:cs typeface="Calibri"/>
                <a:sym typeface="Calibri"/>
              </a:endParaRPr>
            </a:p>
          </p:txBody>
        </p:sp>
        <p:sp>
          <p:nvSpPr>
            <p:cNvPr id="157" name="Google Shape;157;p10"/>
            <p:cNvSpPr txBox="1"/>
            <p:nvPr/>
          </p:nvSpPr>
          <p:spPr>
            <a:xfrm rot="5400000">
              <a:off x="7505892" y="4798254"/>
              <a:ext cx="305897" cy="7390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36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grpSp>
      <p:pic>
        <p:nvPicPr>
          <p:cNvPr id="158" name="Google Shape;158;p10"/>
          <p:cNvPicPr preferRelativeResize="0"/>
          <p:nvPr/>
        </p:nvPicPr>
        <p:blipFill rotWithShape="1">
          <a:blip r:embed="rId4">
            <a:alphaModFix/>
          </a:blip>
          <a:srcRect b="9906" l="4388" r="0" t="6121"/>
          <a:stretch/>
        </p:blipFill>
        <p:spPr>
          <a:xfrm>
            <a:off x="1113182" y="3648828"/>
            <a:ext cx="3885264" cy="3056330"/>
          </a:xfrm>
          <a:prstGeom prst="rect">
            <a:avLst/>
          </a:prstGeom>
          <a:noFill/>
          <a:ln>
            <a:noFill/>
          </a:ln>
        </p:spPr>
      </p:pic>
      <p:sp>
        <p:nvSpPr>
          <p:cNvPr id="159" name="Google Shape;159;p10"/>
          <p:cNvSpPr/>
          <p:nvPr/>
        </p:nvSpPr>
        <p:spPr>
          <a:xfrm>
            <a:off x="6141027" y="6100477"/>
            <a:ext cx="4179436" cy="510778"/>
          </a:xfrm>
          <a:prstGeom prst="roundRect">
            <a:avLst>
              <a:gd fmla="val 16667" name="adj"/>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400">
                <a:solidFill>
                  <a:schemeClr val="dk1"/>
                </a:solidFill>
                <a:latin typeface="Calibri"/>
                <a:ea typeface="Calibri"/>
                <a:cs typeface="Calibri"/>
                <a:sym typeface="Calibri"/>
              </a:rPr>
              <a:t>Unidade de </a:t>
            </a:r>
            <a:r>
              <a:rPr b="1" i="1" lang="pt-BR" sz="2400">
                <a:solidFill>
                  <a:schemeClr val="dk1"/>
                </a:solidFill>
                <a:latin typeface="Calibri"/>
                <a:ea typeface="Calibri"/>
                <a:cs typeface="Calibri"/>
                <a:sym typeface="Calibri"/>
              </a:rPr>
              <a:t>E</a:t>
            </a:r>
            <a:r>
              <a:rPr lang="pt-BR" sz="2400">
                <a:solidFill>
                  <a:schemeClr val="dk1"/>
                </a:solidFill>
                <a:latin typeface="Calibri"/>
                <a:ea typeface="Calibri"/>
                <a:cs typeface="Calibri"/>
                <a:sym typeface="Calibri"/>
              </a:rPr>
              <a:t> do SI: N/C ou V/m</a:t>
            </a:r>
            <a:endParaRPr/>
          </a:p>
        </p:txBody>
      </p:sp>
      <p:sp>
        <p:nvSpPr>
          <p:cNvPr id="160" name="Google Shape;160;p10"/>
          <p:cNvSpPr txBox="1"/>
          <p:nvPr/>
        </p:nvSpPr>
        <p:spPr>
          <a:xfrm>
            <a:off x="3217650" y="648870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1631504" y="988423"/>
            <a:ext cx="9548073" cy="8382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1"/>
              </a:buClr>
              <a:buSzPts val="3600"/>
              <a:buFont typeface="Calibri"/>
              <a:buNone/>
            </a:pPr>
            <a:r>
              <a:rPr b="1" lang="pt-BR">
                <a:solidFill>
                  <a:schemeClr val="dk1"/>
                </a:solidFill>
              </a:rPr>
              <a:t>Campo elétrico de uma carga puntiforme fixa: </a:t>
            </a:r>
            <a:endParaRPr/>
          </a:p>
        </p:txBody>
      </p:sp>
      <p:sp>
        <p:nvSpPr>
          <p:cNvPr id="166" name="Google Shape;166;p11"/>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167" name="Google Shape;167;p11"/>
          <p:cNvSpPr/>
          <p:nvPr/>
        </p:nvSpPr>
        <p:spPr>
          <a:xfrm>
            <a:off x="1165385" y="5675720"/>
            <a:ext cx="9469146" cy="919401"/>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400">
                <a:solidFill>
                  <a:schemeClr val="dk1"/>
                </a:solidFill>
                <a:latin typeface="Calibri"/>
                <a:ea typeface="Calibri"/>
                <a:cs typeface="Calibri"/>
                <a:sym typeface="Calibri"/>
              </a:rPr>
              <a:t>Sendo q &gt; 0, F e E têm o mesmo sentido; sendo q &lt; 0, F e E têm sentidos contrários. F e E têm sempre a mesma direção.</a:t>
            </a:r>
            <a:endParaRPr/>
          </a:p>
        </p:txBody>
      </p:sp>
      <p:sp>
        <p:nvSpPr>
          <p:cNvPr id="168" name="Google Shape;168;p11"/>
          <p:cNvSpPr/>
          <p:nvPr/>
        </p:nvSpPr>
        <p:spPr>
          <a:xfrm>
            <a:off x="6423730" y="2369426"/>
            <a:ext cx="4755847" cy="715089"/>
          </a:xfrm>
          <a:prstGeom prst="roundRect">
            <a:avLst>
              <a:gd fmla="val 16667" name="adj"/>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chemeClr val="dk1"/>
              </a:buClr>
              <a:buSzPts val="1800"/>
              <a:buFont typeface="Noto Sans Symbols"/>
              <a:buChar char="✔"/>
            </a:pPr>
            <a:r>
              <a:rPr b="1" lang="pt-BR" sz="1800">
                <a:solidFill>
                  <a:schemeClr val="dk1"/>
                </a:solidFill>
                <a:latin typeface="Calibri"/>
                <a:ea typeface="Calibri"/>
                <a:cs typeface="Calibri"/>
                <a:sym typeface="Calibri"/>
              </a:rPr>
              <a:t>  Carga fonte positiva (Q &gt; O)  gera campo elétrico de afastamento;</a:t>
            </a:r>
            <a:endParaRPr/>
          </a:p>
        </p:txBody>
      </p:sp>
      <p:sp>
        <p:nvSpPr>
          <p:cNvPr id="169" name="Google Shape;169;p11"/>
          <p:cNvSpPr/>
          <p:nvPr/>
        </p:nvSpPr>
        <p:spPr>
          <a:xfrm>
            <a:off x="6240016" y="3205328"/>
            <a:ext cx="5261711" cy="2247424"/>
          </a:xfrm>
          <a:prstGeom prst="roundRect">
            <a:avLst>
              <a:gd fmla="val 16667" name="adj"/>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chemeClr val="dk1"/>
              </a:buClr>
              <a:buSzPts val="1800"/>
              <a:buFont typeface="Noto Sans Symbols"/>
              <a:buChar char="✔"/>
            </a:pPr>
            <a:r>
              <a:rPr b="1" lang="pt-BR" sz="1800">
                <a:solidFill>
                  <a:schemeClr val="dk1"/>
                </a:solidFill>
                <a:latin typeface="Calibri"/>
                <a:ea typeface="Calibri"/>
                <a:cs typeface="Calibri"/>
                <a:sym typeface="Calibri"/>
              </a:rPr>
              <a:t>  Carga fonte negativa (Q &lt; O)  gera campo elétrico de aproximação;</a:t>
            </a:r>
            <a:endParaRPr/>
          </a:p>
          <a:p>
            <a:pPr indent="0" lvl="0" marL="0" marR="0" rtl="0" algn="l">
              <a:spcBef>
                <a:spcPts val="0"/>
              </a:spcBef>
              <a:spcAft>
                <a:spcPts val="0"/>
              </a:spcAft>
              <a:buClr>
                <a:schemeClr val="dk1"/>
              </a:buClr>
              <a:buSzPts val="1800"/>
              <a:buFont typeface="Noto Sans Symbols"/>
              <a:buNone/>
            </a:pPr>
            <a:r>
              <a:t/>
            </a:r>
            <a:endParaRPr b="1" sz="1800">
              <a:solidFill>
                <a:schemeClr val="dk1"/>
              </a:solidFill>
              <a:latin typeface="Calibri"/>
              <a:ea typeface="Calibri"/>
              <a:cs typeface="Calibri"/>
              <a:sym typeface="Calibri"/>
            </a:endParaRPr>
          </a:p>
          <a:p>
            <a:pPr indent="-114300" lvl="0" marL="0" marR="0" rtl="0" algn="l">
              <a:spcBef>
                <a:spcPts val="0"/>
              </a:spcBef>
              <a:spcAft>
                <a:spcPts val="0"/>
              </a:spcAft>
              <a:buClr>
                <a:schemeClr val="dk1"/>
              </a:buClr>
              <a:buSzPts val="1800"/>
              <a:buFont typeface="Noto Sans Symbols"/>
              <a:buChar char="✔"/>
            </a:pPr>
            <a:r>
              <a:rPr b="1" lang="pt-BR" sz="1800">
                <a:solidFill>
                  <a:schemeClr val="dk1"/>
                </a:solidFill>
                <a:latin typeface="Calibri"/>
                <a:ea typeface="Calibri"/>
                <a:cs typeface="Calibri"/>
                <a:sym typeface="Calibri"/>
              </a:rPr>
              <a:t>  Uma partícula eletrizada (Q) gera campo elétrico na região do espaço que a circunda, porém, no ponto onde foi colocada, o vetor campo, devido à própria partícula, é nulo. </a:t>
            </a:r>
            <a:endParaRPr/>
          </a:p>
        </p:txBody>
      </p:sp>
      <p:pic>
        <p:nvPicPr>
          <p:cNvPr id="170" name="Google Shape;170;p11"/>
          <p:cNvPicPr preferRelativeResize="0"/>
          <p:nvPr/>
        </p:nvPicPr>
        <p:blipFill rotWithShape="1">
          <a:blip r:embed="rId3">
            <a:alphaModFix/>
          </a:blip>
          <a:srcRect b="0" l="0" r="0" t="0"/>
          <a:stretch/>
        </p:blipFill>
        <p:spPr>
          <a:xfrm>
            <a:off x="1160913" y="2239077"/>
            <a:ext cx="4989512" cy="3024188"/>
          </a:xfrm>
          <a:prstGeom prst="rect">
            <a:avLst/>
          </a:prstGeom>
          <a:noFill/>
          <a:ln>
            <a:noFill/>
          </a:ln>
        </p:spPr>
      </p:pic>
      <p:sp>
        <p:nvSpPr>
          <p:cNvPr id="171" name="Google Shape;171;p11"/>
          <p:cNvSpPr txBox="1"/>
          <p:nvPr/>
        </p:nvSpPr>
        <p:spPr>
          <a:xfrm>
            <a:off x="2155675" y="5263275"/>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2"/>
          <p:cNvPicPr preferRelativeResize="0"/>
          <p:nvPr/>
        </p:nvPicPr>
        <p:blipFill rotWithShape="1">
          <a:blip r:embed="rId3">
            <a:alphaModFix/>
          </a:blip>
          <a:srcRect b="0" l="0" r="0" t="0"/>
          <a:stretch/>
        </p:blipFill>
        <p:spPr>
          <a:xfrm>
            <a:off x="551384" y="2204864"/>
            <a:ext cx="5040560" cy="3932006"/>
          </a:xfrm>
          <a:prstGeom prst="rect">
            <a:avLst/>
          </a:prstGeom>
          <a:noFill/>
          <a:ln>
            <a:noFill/>
          </a:ln>
        </p:spPr>
      </p:pic>
      <p:sp>
        <p:nvSpPr>
          <p:cNvPr id="177" name="Google Shape;177;p12"/>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178" name="Google Shape;178;p12"/>
          <p:cNvSpPr/>
          <p:nvPr/>
        </p:nvSpPr>
        <p:spPr>
          <a:xfrm>
            <a:off x="6312024" y="2994668"/>
            <a:ext cx="4648424" cy="1464231"/>
          </a:xfrm>
          <a:prstGeom prst="roundRect">
            <a:avLst>
              <a:gd fmla="val 16667" name="adj"/>
            </a:avLst>
          </a:prstGeom>
          <a:solidFill>
            <a:schemeClr val="lt1"/>
          </a:solidFill>
          <a:ln cap="rnd"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dk1"/>
                </a:solidFill>
                <a:latin typeface="Calibri"/>
                <a:ea typeface="Calibri"/>
                <a:cs typeface="Calibri"/>
                <a:sym typeface="Calibri"/>
              </a:rPr>
              <a:t>O gráfico representa a intensidade do vetor E, criado por uma partícula eletrizada com carga Q em função da distância d.</a:t>
            </a:r>
            <a:endParaRPr/>
          </a:p>
        </p:txBody>
      </p:sp>
      <p:sp>
        <p:nvSpPr>
          <p:cNvPr id="179" name="Google Shape;179;p12"/>
          <p:cNvSpPr txBox="1"/>
          <p:nvPr/>
        </p:nvSpPr>
        <p:spPr>
          <a:xfrm>
            <a:off x="1571663" y="6056175"/>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
        <p:nvSpPr>
          <p:cNvPr id="180" name="Google Shape;180;p12"/>
          <p:cNvSpPr txBox="1"/>
          <p:nvPr/>
        </p:nvSpPr>
        <p:spPr>
          <a:xfrm>
            <a:off x="1571675" y="1628550"/>
            <a:ext cx="4740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3000">
                <a:latin typeface="Calibri"/>
                <a:ea typeface="Calibri"/>
                <a:cs typeface="Calibri"/>
                <a:sym typeface="Calibri"/>
              </a:rPr>
              <a:t>Observações importantes:</a:t>
            </a:r>
            <a:endParaRPr b="1" sz="3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3"/>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186" name="Google Shape;186;p13"/>
          <p:cNvSpPr/>
          <p:nvPr/>
        </p:nvSpPr>
        <p:spPr>
          <a:xfrm>
            <a:off x="5622333" y="2348880"/>
            <a:ext cx="6188603" cy="4086225"/>
          </a:xfrm>
          <a:prstGeom prst="roundRect">
            <a:avLst>
              <a:gd fmla="val 16667" name="adj"/>
            </a:avLst>
          </a:prstGeom>
          <a:solidFill>
            <a:schemeClr val="lt1"/>
          </a:solidFill>
          <a:ln cap="rnd"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114300" lvl="0" marL="0" marR="0" rtl="0" algn="just">
              <a:spcBef>
                <a:spcPts val="0"/>
              </a:spcBef>
              <a:spcAft>
                <a:spcPts val="0"/>
              </a:spcAft>
              <a:buClr>
                <a:schemeClr val="dk1"/>
              </a:buClr>
              <a:buSzPts val="1800"/>
              <a:buFont typeface="Noto Sans Symbols"/>
              <a:buChar char="✔"/>
            </a:pPr>
            <a:r>
              <a:rPr b="1" lang="pt-BR" sz="1800">
                <a:solidFill>
                  <a:schemeClr val="dk1"/>
                </a:solidFill>
                <a:latin typeface="Calibri"/>
                <a:ea typeface="Calibri"/>
                <a:cs typeface="Calibri"/>
                <a:sym typeface="Calibri"/>
              </a:rPr>
              <a:t>   É importante salientar que a existência do campo elétrico em um ponto não depende da presença da carga de prova naquele ponto. Assim, existe um campo elétrico em cada um dos pontos, embora não haja carga de prova em nenhum deles;</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114300" lvl="0" marL="0" marR="0" rtl="0" algn="just">
              <a:spcBef>
                <a:spcPts val="0"/>
              </a:spcBef>
              <a:spcAft>
                <a:spcPts val="0"/>
              </a:spcAft>
              <a:buClr>
                <a:schemeClr val="dk1"/>
              </a:buClr>
              <a:buSzPts val="1800"/>
              <a:buFont typeface="Noto Sans Symbols"/>
              <a:buChar char="✔"/>
            </a:pPr>
            <a:r>
              <a:rPr b="1" lang="pt-BR" sz="1800">
                <a:solidFill>
                  <a:schemeClr val="dk1"/>
                </a:solidFill>
                <a:latin typeface="Calibri"/>
                <a:ea typeface="Calibri"/>
                <a:cs typeface="Calibri"/>
                <a:sym typeface="Calibri"/>
              </a:rPr>
              <a:t>   A outra unidade de intensidade de campo elétrico, no Sistema Internacional de Unidades (SI), é o </a:t>
            </a:r>
            <a:r>
              <a:rPr b="1" i="1" lang="pt-BR" sz="1800">
                <a:solidFill>
                  <a:schemeClr val="dk1"/>
                </a:solidFill>
                <a:latin typeface="Calibri"/>
                <a:ea typeface="Calibri"/>
                <a:cs typeface="Calibri"/>
                <a:sym typeface="Calibri"/>
              </a:rPr>
              <a:t>volt por metro</a:t>
            </a:r>
            <a:r>
              <a:rPr b="1" lang="pt-BR" sz="1800">
                <a:solidFill>
                  <a:schemeClr val="dk1"/>
                </a:solidFill>
                <a:latin typeface="Calibri"/>
                <a:ea typeface="Calibri"/>
                <a:cs typeface="Calibri"/>
                <a:sym typeface="Calibri"/>
              </a:rPr>
              <a:t> ( V/m ); </a:t>
            </a:r>
            <a:endParaRPr/>
          </a:p>
          <a:p>
            <a:pPr indent="0" lvl="0" marL="0" marR="0" rtl="0" algn="just">
              <a:spcBef>
                <a:spcPts val="0"/>
              </a:spcBef>
              <a:spcAft>
                <a:spcPts val="0"/>
              </a:spcAft>
              <a:buNone/>
            </a:pPr>
            <a:r>
              <a:t/>
            </a:r>
            <a:endParaRPr b="1" sz="1800">
              <a:solidFill>
                <a:schemeClr val="dk1"/>
              </a:solidFill>
              <a:latin typeface="Calibri"/>
              <a:ea typeface="Calibri"/>
              <a:cs typeface="Calibri"/>
              <a:sym typeface="Calibri"/>
            </a:endParaRPr>
          </a:p>
          <a:p>
            <a:pPr indent="-114300" lvl="0" marL="0" marR="0" rtl="0" algn="just">
              <a:spcBef>
                <a:spcPts val="0"/>
              </a:spcBef>
              <a:spcAft>
                <a:spcPts val="0"/>
              </a:spcAft>
              <a:buClr>
                <a:schemeClr val="dk1"/>
              </a:buClr>
              <a:buSzPts val="1800"/>
              <a:buFont typeface="Noto Sans Symbols"/>
              <a:buChar char="✔"/>
            </a:pPr>
            <a:r>
              <a:rPr b="1" lang="pt-BR" sz="1800">
                <a:solidFill>
                  <a:schemeClr val="dk1"/>
                </a:solidFill>
                <a:latin typeface="Calibri"/>
                <a:ea typeface="Calibri"/>
                <a:cs typeface="Calibri"/>
                <a:sym typeface="Calibri"/>
              </a:rPr>
              <a:t>   A intensidade, direção e sentido dependem do ponto do campo, da carga do corpo que produz o campo e do meio que o envolve.</a:t>
            </a:r>
            <a:endParaRPr sz="1800">
              <a:solidFill>
                <a:schemeClr val="dk1"/>
              </a:solidFill>
              <a:latin typeface="Calibri"/>
              <a:ea typeface="Calibri"/>
              <a:cs typeface="Calibri"/>
              <a:sym typeface="Calibri"/>
            </a:endParaRPr>
          </a:p>
        </p:txBody>
      </p:sp>
      <p:pic>
        <p:nvPicPr>
          <p:cNvPr id="187" name="Google Shape;187;p13"/>
          <p:cNvPicPr preferRelativeResize="0"/>
          <p:nvPr/>
        </p:nvPicPr>
        <p:blipFill rotWithShape="1">
          <a:blip r:embed="rId3">
            <a:alphaModFix/>
          </a:blip>
          <a:srcRect b="0" l="0" r="0" t="0"/>
          <a:stretch/>
        </p:blipFill>
        <p:spPr>
          <a:xfrm>
            <a:off x="551384" y="2204864"/>
            <a:ext cx="5040560" cy="3932006"/>
          </a:xfrm>
          <a:prstGeom prst="rect">
            <a:avLst/>
          </a:prstGeom>
          <a:noFill/>
          <a:ln>
            <a:noFill/>
          </a:ln>
        </p:spPr>
      </p:pic>
      <p:sp>
        <p:nvSpPr>
          <p:cNvPr id="188" name="Google Shape;188;p13"/>
          <p:cNvSpPr txBox="1"/>
          <p:nvPr/>
        </p:nvSpPr>
        <p:spPr>
          <a:xfrm>
            <a:off x="1571663" y="6136875"/>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
        <p:nvSpPr>
          <p:cNvPr id="189" name="Google Shape;189;p13"/>
          <p:cNvSpPr txBox="1"/>
          <p:nvPr/>
        </p:nvSpPr>
        <p:spPr>
          <a:xfrm>
            <a:off x="1571675" y="1628550"/>
            <a:ext cx="4740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3000">
                <a:latin typeface="Calibri"/>
                <a:ea typeface="Calibri"/>
                <a:cs typeface="Calibri"/>
                <a:sym typeface="Calibri"/>
              </a:rPr>
              <a:t>Observações importantes:</a:t>
            </a:r>
            <a:endParaRPr b="1" sz="3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txBox="1"/>
          <p:nvPr>
            <p:ph type="title"/>
          </p:nvPr>
        </p:nvSpPr>
        <p:spPr>
          <a:xfrm>
            <a:off x="1764281" y="1340768"/>
            <a:ext cx="9362230" cy="55016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b="1" lang="pt-BR" sz="3200">
                <a:solidFill>
                  <a:schemeClr val="dk1"/>
                </a:solidFill>
              </a:rPr>
              <a:t>Campo elétrico de várias cargas puntiformes:</a:t>
            </a:r>
            <a:endParaRPr/>
          </a:p>
        </p:txBody>
      </p:sp>
      <p:sp>
        <p:nvSpPr>
          <p:cNvPr id="195" name="Google Shape;195;p14"/>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id="196" name="Google Shape;196;p14"/>
          <p:cNvPicPr preferRelativeResize="0"/>
          <p:nvPr/>
        </p:nvPicPr>
        <p:blipFill rotWithShape="1">
          <a:blip r:embed="rId3">
            <a:alphaModFix/>
          </a:blip>
          <a:srcRect b="4913" l="7895" r="7894" t="4715"/>
          <a:stretch/>
        </p:blipFill>
        <p:spPr>
          <a:xfrm>
            <a:off x="911424" y="2060848"/>
            <a:ext cx="4866125" cy="4409926"/>
          </a:xfrm>
          <a:prstGeom prst="rect">
            <a:avLst/>
          </a:prstGeom>
          <a:noFill/>
          <a:ln>
            <a:noFill/>
          </a:ln>
        </p:spPr>
      </p:pic>
      <p:sp>
        <p:nvSpPr>
          <p:cNvPr id="197" name="Google Shape;197;p14"/>
          <p:cNvSpPr/>
          <p:nvPr/>
        </p:nvSpPr>
        <p:spPr>
          <a:xfrm>
            <a:off x="6600056" y="2636912"/>
            <a:ext cx="4540096" cy="2553891"/>
          </a:xfrm>
          <a:prstGeom prst="roundRect">
            <a:avLst>
              <a:gd fmla="val 16667" name="adj"/>
            </a:avLst>
          </a:prstGeom>
          <a:solidFill>
            <a:schemeClr val="lt1"/>
          </a:solidFill>
          <a:ln cap="rnd"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114300" lvl="0" marL="0" marR="0" rtl="0" algn="ctr">
              <a:spcBef>
                <a:spcPts val="0"/>
              </a:spcBef>
              <a:spcAft>
                <a:spcPts val="0"/>
              </a:spcAft>
              <a:buClr>
                <a:schemeClr val="dk1"/>
              </a:buClr>
              <a:buSzPts val="1800"/>
              <a:buFont typeface="Noto Sans Symbols"/>
              <a:buChar char="✔"/>
            </a:pPr>
            <a:r>
              <a:rPr b="1" lang="pt-BR" sz="1800">
                <a:solidFill>
                  <a:schemeClr val="dk1"/>
                </a:solidFill>
                <a:latin typeface="Calibri"/>
                <a:ea typeface="Calibri"/>
                <a:cs typeface="Calibri"/>
                <a:sym typeface="Calibri"/>
              </a:rPr>
              <a:t>  As cargas Q</a:t>
            </a:r>
            <a:r>
              <a:rPr b="1" baseline="-25000" lang="pt-BR" sz="1800">
                <a:solidFill>
                  <a:schemeClr val="dk1"/>
                </a:solidFill>
                <a:latin typeface="Calibri"/>
                <a:ea typeface="Calibri"/>
                <a:cs typeface="Calibri"/>
                <a:sym typeface="Calibri"/>
              </a:rPr>
              <a:t>1</a:t>
            </a:r>
            <a:r>
              <a:rPr b="1" lang="pt-BR" sz="1800">
                <a:solidFill>
                  <a:schemeClr val="dk1"/>
                </a:solidFill>
                <a:latin typeface="Calibri"/>
                <a:ea typeface="Calibri"/>
                <a:cs typeface="Calibri"/>
                <a:sym typeface="Calibri"/>
              </a:rPr>
              <a:t>, Q</a:t>
            </a:r>
            <a:r>
              <a:rPr b="1" baseline="-25000" lang="pt-BR" sz="1800">
                <a:solidFill>
                  <a:schemeClr val="dk1"/>
                </a:solidFill>
                <a:latin typeface="Calibri"/>
                <a:ea typeface="Calibri"/>
                <a:cs typeface="Calibri"/>
                <a:sym typeface="Calibri"/>
              </a:rPr>
              <a:t>2</a:t>
            </a:r>
            <a:r>
              <a:rPr b="1" lang="pt-BR" sz="1800">
                <a:solidFill>
                  <a:schemeClr val="dk1"/>
                </a:solidFill>
                <a:latin typeface="Calibri"/>
                <a:ea typeface="Calibri"/>
                <a:cs typeface="Calibri"/>
                <a:sym typeface="Calibri"/>
              </a:rPr>
              <a:t> e Q</a:t>
            </a:r>
            <a:r>
              <a:rPr b="1" baseline="-25000" lang="pt-BR" sz="1800">
                <a:solidFill>
                  <a:schemeClr val="dk1"/>
                </a:solidFill>
                <a:latin typeface="Calibri"/>
                <a:ea typeface="Calibri"/>
                <a:cs typeface="Calibri"/>
                <a:sym typeface="Calibri"/>
              </a:rPr>
              <a:t>3 </a:t>
            </a:r>
            <a:r>
              <a:rPr b="1" lang="pt-BR" sz="1800">
                <a:solidFill>
                  <a:schemeClr val="dk1"/>
                </a:solidFill>
                <a:latin typeface="Calibri"/>
                <a:ea typeface="Calibri"/>
                <a:cs typeface="Calibri"/>
                <a:sym typeface="Calibri"/>
              </a:rPr>
              <a:t>originam, separadamente, os vetores campo elétrico E</a:t>
            </a:r>
            <a:r>
              <a:rPr b="1" baseline="-25000" lang="pt-BR" sz="1800">
                <a:solidFill>
                  <a:schemeClr val="dk1"/>
                </a:solidFill>
                <a:latin typeface="Calibri"/>
                <a:ea typeface="Calibri"/>
                <a:cs typeface="Calibri"/>
                <a:sym typeface="Calibri"/>
              </a:rPr>
              <a:t>1</a:t>
            </a:r>
            <a:r>
              <a:rPr b="1" lang="pt-BR" sz="1800">
                <a:solidFill>
                  <a:schemeClr val="dk1"/>
                </a:solidFill>
                <a:latin typeface="Calibri"/>
                <a:ea typeface="Calibri"/>
                <a:cs typeface="Calibri"/>
                <a:sym typeface="Calibri"/>
              </a:rPr>
              <a:t>, E</a:t>
            </a:r>
            <a:r>
              <a:rPr b="1" baseline="-25000" lang="pt-BR" sz="1800">
                <a:solidFill>
                  <a:schemeClr val="dk1"/>
                </a:solidFill>
                <a:latin typeface="Calibri"/>
                <a:ea typeface="Calibri"/>
                <a:cs typeface="Calibri"/>
                <a:sym typeface="Calibri"/>
              </a:rPr>
              <a:t>2</a:t>
            </a:r>
            <a:r>
              <a:rPr b="1" lang="pt-BR" sz="1800">
                <a:solidFill>
                  <a:schemeClr val="dk1"/>
                </a:solidFill>
                <a:latin typeface="Calibri"/>
                <a:ea typeface="Calibri"/>
                <a:cs typeface="Calibri"/>
                <a:sym typeface="Calibri"/>
              </a:rPr>
              <a:t> e E</a:t>
            </a:r>
            <a:r>
              <a:rPr b="1" baseline="-25000" lang="pt-BR" sz="1800">
                <a:solidFill>
                  <a:schemeClr val="dk1"/>
                </a:solidFill>
                <a:latin typeface="Calibri"/>
                <a:ea typeface="Calibri"/>
                <a:cs typeface="Calibri"/>
                <a:sym typeface="Calibri"/>
              </a:rPr>
              <a:t>3</a:t>
            </a:r>
            <a:r>
              <a:rPr b="1" lang="pt-BR" sz="1800">
                <a:solidFill>
                  <a:schemeClr val="dk1"/>
                </a:solidFill>
                <a:latin typeface="Calibri"/>
                <a:ea typeface="Calibri"/>
                <a:cs typeface="Calibri"/>
                <a:sym typeface="Calibri"/>
              </a:rPr>
              <a:t>;</a:t>
            </a:r>
            <a:endParaRPr/>
          </a:p>
          <a:p>
            <a:pPr indent="0" lvl="0" marL="0" marR="0" rtl="0" algn="ctr">
              <a:spcBef>
                <a:spcPts val="0"/>
              </a:spcBef>
              <a:spcAft>
                <a:spcPts val="0"/>
              </a:spcAft>
              <a:buClr>
                <a:schemeClr val="dk1"/>
              </a:buClr>
              <a:buSzPts val="1800"/>
              <a:buFont typeface="Noto Sans Symbols"/>
              <a:buNone/>
            </a:pPr>
            <a:r>
              <a:t/>
            </a:r>
            <a:endParaRPr b="1" sz="1800">
              <a:solidFill>
                <a:schemeClr val="dk1"/>
              </a:solidFill>
              <a:latin typeface="Calibri"/>
              <a:ea typeface="Calibri"/>
              <a:cs typeface="Calibri"/>
              <a:sym typeface="Calibri"/>
            </a:endParaRPr>
          </a:p>
          <a:p>
            <a:pPr indent="-114300" lvl="0" marL="0" marR="0" rtl="0" algn="ctr">
              <a:spcBef>
                <a:spcPts val="0"/>
              </a:spcBef>
              <a:spcAft>
                <a:spcPts val="0"/>
              </a:spcAft>
              <a:buClr>
                <a:schemeClr val="dk1"/>
              </a:buClr>
              <a:buSzPts val="1800"/>
              <a:buFont typeface="Noto Sans Symbols"/>
              <a:buChar char="✔"/>
            </a:pPr>
            <a:r>
              <a:rPr b="1" lang="pt-BR" sz="1800">
                <a:solidFill>
                  <a:schemeClr val="dk1"/>
                </a:solidFill>
                <a:latin typeface="Calibri"/>
                <a:ea typeface="Calibri"/>
                <a:cs typeface="Calibri"/>
                <a:sym typeface="Calibri"/>
              </a:rPr>
              <a:t>  O </a:t>
            </a:r>
            <a:r>
              <a:rPr b="1" i="1" lang="pt-BR" sz="1800">
                <a:solidFill>
                  <a:schemeClr val="dk1"/>
                </a:solidFill>
                <a:latin typeface="Calibri"/>
                <a:ea typeface="Calibri"/>
                <a:cs typeface="Calibri"/>
                <a:sym typeface="Calibri"/>
              </a:rPr>
              <a:t>vetor campo elétrico resultante</a:t>
            </a:r>
            <a:r>
              <a:rPr b="1" lang="pt-BR" sz="1800">
                <a:solidFill>
                  <a:schemeClr val="dk1"/>
                </a:solidFill>
                <a:latin typeface="Calibri"/>
                <a:ea typeface="Calibri"/>
                <a:cs typeface="Calibri"/>
                <a:sym typeface="Calibri"/>
              </a:rPr>
              <a:t> E é a soma vetorial dos vetores campos E</a:t>
            </a:r>
            <a:r>
              <a:rPr b="1" baseline="-25000" lang="pt-BR" sz="1800">
                <a:solidFill>
                  <a:schemeClr val="dk1"/>
                </a:solidFill>
                <a:latin typeface="Calibri"/>
                <a:ea typeface="Calibri"/>
                <a:cs typeface="Calibri"/>
                <a:sym typeface="Calibri"/>
              </a:rPr>
              <a:t>1</a:t>
            </a:r>
            <a:r>
              <a:rPr b="1" lang="pt-BR" sz="1800">
                <a:solidFill>
                  <a:schemeClr val="dk1"/>
                </a:solidFill>
                <a:latin typeface="Calibri"/>
                <a:ea typeface="Calibri"/>
                <a:cs typeface="Calibri"/>
                <a:sym typeface="Calibri"/>
              </a:rPr>
              <a:t>, E</a:t>
            </a:r>
            <a:r>
              <a:rPr b="1" baseline="-25000" lang="pt-BR" sz="1800">
                <a:solidFill>
                  <a:schemeClr val="dk1"/>
                </a:solidFill>
                <a:latin typeface="Calibri"/>
                <a:ea typeface="Calibri"/>
                <a:cs typeface="Calibri"/>
                <a:sym typeface="Calibri"/>
              </a:rPr>
              <a:t>2</a:t>
            </a:r>
            <a:r>
              <a:rPr b="1" lang="pt-BR" sz="1800">
                <a:solidFill>
                  <a:schemeClr val="dk1"/>
                </a:solidFill>
                <a:latin typeface="Calibri"/>
                <a:ea typeface="Calibri"/>
                <a:cs typeface="Calibri"/>
                <a:sym typeface="Calibri"/>
              </a:rPr>
              <a:t> e E</a:t>
            </a:r>
            <a:r>
              <a:rPr b="1" baseline="-25000" lang="pt-BR" sz="1800">
                <a:solidFill>
                  <a:schemeClr val="dk1"/>
                </a:solidFill>
                <a:latin typeface="Calibri"/>
                <a:ea typeface="Calibri"/>
                <a:cs typeface="Calibri"/>
                <a:sym typeface="Calibri"/>
              </a:rPr>
              <a:t>3</a:t>
            </a:r>
            <a:r>
              <a:rPr b="1" lang="pt-BR" sz="1800">
                <a:solidFill>
                  <a:schemeClr val="dk1"/>
                </a:solidFill>
                <a:latin typeface="Calibri"/>
                <a:ea typeface="Calibri"/>
                <a:cs typeface="Calibri"/>
                <a:sym typeface="Calibri"/>
              </a:rPr>
              <a:t> que as cargas originam, separadamente, no ponto P.</a:t>
            </a:r>
            <a:endParaRPr/>
          </a:p>
        </p:txBody>
      </p:sp>
      <p:sp>
        <p:nvSpPr>
          <p:cNvPr id="198" name="Google Shape;198;p14"/>
          <p:cNvSpPr txBox="1"/>
          <p:nvPr/>
        </p:nvSpPr>
        <p:spPr>
          <a:xfrm>
            <a:off x="1844488" y="625475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5"/>
          <p:cNvSpPr txBox="1"/>
          <p:nvPr>
            <p:ph idx="1" type="body"/>
          </p:nvPr>
        </p:nvSpPr>
        <p:spPr>
          <a:xfrm>
            <a:off x="616500" y="2559650"/>
            <a:ext cx="10959000" cy="3045000"/>
          </a:xfrm>
          <a:prstGeom prst="rect">
            <a:avLst/>
          </a:prstGeom>
          <a:noFill/>
          <a:ln>
            <a:noFill/>
          </a:ln>
        </p:spPr>
        <p:txBody>
          <a:bodyPr anchorCtr="0" anchor="t" bIns="45700" lIns="91425" spcFirstLastPara="1" rIns="91425" wrap="square" tIns="45700">
            <a:noAutofit/>
          </a:bodyPr>
          <a:lstStyle/>
          <a:p>
            <a:pPr indent="-342900" lvl="0" marL="342900" rtl="0" algn="just">
              <a:spcBef>
                <a:spcPts val="1000"/>
              </a:spcBef>
              <a:spcAft>
                <a:spcPts val="0"/>
              </a:spcAft>
              <a:buSzPts val="2240"/>
              <a:buChar char="►"/>
            </a:pPr>
            <a:r>
              <a:rPr lang="pt-BR"/>
              <a:t>Outra forma de representar graficamente os campos elétrico se dá através das linhas de força, que possuem orientação determinada pela mesma regra que os vetores do campo elétrico. Essa formação contribui no entendimento da atração ou repulsão das cargas elétricas.</a:t>
            </a:r>
            <a:endParaRPr/>
          </a:p>
        </p:txBody>
      </p:sp>
      <p:sp>
        <p:nvSpPr>
          <p:cNvPr id="204" name="Google Shape;204;p15"/>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205" name="Google Shape;205;p15"/>
          <p:cNvSpPr txBox="1"/>
          <p:nvPr/>
        </p:nvSpPr>
        <p:spPr>
          <a:xfrm>
            <a:off x="616500" y="1697300"/>
            <a:ext cx="3216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3000">
                <a:latin typeface="Calibri"/>
                <a:ea typeface="Calibri"/>
                <a:cs typeface="Calibri"/>
                <a:sym typeface="Calibri"/>
              </a:rPr>
              <a:t>Campo elétrico (E):</a:t>
            </a:r>
            <a:endParaRPr b="1" sz="3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6"/>
          <p:cNvSpPr txBox="1"/>
          <p:nvPr>
            <p:ph type="title"/>
          </p:nvPr>
        </p:nvSpPr>
        <p:spPr>
          <a:xfrm>
            <a:off x="1631504" y="1632813"/>
            <a:ext cx="4356100" cy="490537"/>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b="1" lang="pt-BR">
                <a:solidFill>
                  <a:schemeClr val="dk1"/>
                </a:solidFill>
              </a:rPr>
              <a:t>Linhas de força:</a:t>
            </a:r>
            <a:endParaRPr/>
          </a:p>
        </p:txBody>
      </p:sp>
      <p:sp>
        <p:nvSpPr>
          <p:cNvPr id="211" name="Google Shape;211;p16"/>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212" name="Google Shape;212;p16"/>
          <p:cNvSpPr/>
          <p:nvPr/>
        </p:nvSpPr>
        <p:spPr>
          <a:xfrm flipH="1">
            <a:off x="4915585" y="1878082"/>
            <a:ext cx="6840759" cy="4392692"/>
          </a:xfrm>
          <a:prstGeom prst="roundRect">
            <a:avLst>
              <a:gd fmla="val 16667" name="adj"/>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pt-BR" sz="2800">
                <a:solidFill>
                  <a:srgbClr val="000000"/>
                </a:solidFill>
                <a:latin typeface="Calibri"/>
                <a:ea typeface="Calibri"/>
                <a:cs typeface="Calibri"/>
                <a:sym typeface="Calibri"/>
              </a:rPr>
              <a:t>Padrões de campos elétricos podem ser visualizados pelo alinhamento de partículas de fubá que se encontram misturadas em uma camada de 4 mm (aproximadamente) de óleo de rícino. Os campos elétricos são criados por  sondas metálicas eletrizadas (por uma </a:t>
            </a:r>
            <a:r>
              <a:rPr lang="pt-BR" sz="2800">
                <a:latin typeface="Calibri"/>
                <a:ea typeface="Calibri"/>
                <a:cs typeface="Calibri"/>
                <a:sym typeface="Calibri"/>
              </a:rPr>
              <a:t>m</a:t>
            </a:r>
            <a:r>
              <a:rPr lang="pt-BR" sz="2800">
                <a:solidFill>
                  <a:srgbClr val="000000"/>
                </a:solidFill>
                <a:latin typeface="Calibri"/>
                <a:ea typeface="Calibri"/>
                <a:cs typeface="Calibri"/>
                <a:sym typeface="Calibri"/>
              </a:rPr>
              <a:t>áquina Wimshurst ou fonte de alta tensão) imersas na mistura óleo</a:t>
            </a:r>
            <a:r>
              <a:rPr lang="pt-BR" sz="2800">
                <a:latin typeface="Calibri"/>
                <a:ea typeface="Calibri"/>
                <a:cs typeface="Calibri"/>
                <a:sym typeface="Calibri"/>
              </a:rPr>
              <a:t> e </a:t>
            </a:r>
            <a:r>
              <a:rPr lang="pt-BR" sz="2800">
                <a:solidFill>
                  <a:srgbClr val="000000"/>
                </a:solidFill>
                <a:latin typeface="Calibri"/>
                <a:ea typeface="Calibri"/>
                <a:cs typeface="Calibri"/>
                <a:sym typeface="Calibri"/>
              </a:rPr>
              <a:t>fubá.</a:t>
            </a:r>
            <a:endParaRPr/>
          </a:p>
        </p:txBody>
      </p:sp>
      <p:pic>
        <p:nvPicPr>
          <p:cNvPr id="213" name="Google Shape;213;p16"/>
          <p:cNvPicPr preferRelativeResize="0"/>
          <p:nvPr/>
        </p:nvPicPr>
        <p:blipFill rotWithShape="1">
          <a:blip r:embed="rId3">
            <a:alphaModFix/>
          </a:blip>
          <a:srcRect b="0" l="0" r="0" t="0"/>
          <a:stretch/>
        </p:blipFill>
        <p:spPr>
          <a:xfrm>
            <a:off x="551384" y="2649679"/>
            <a:ext cx="4508217" cy="3094766"/>
          </a:xfrm>
          <a:prstGeom prst="rect">
            <a:avLst/>
          </a:prstGeom>
          <a:noFill/>
          <a:ln>
            <a:noFill/>
          </a:ln>
        </p:spPr>
      </p:pic>
      <p:sp>
        <p:nvSpPr>
          <p:cNvPr id="214" name="Google Shape;214;p16"/>
          <p:cNvSpPr txBox="1"/>
          <p:nvPr/>
        </p:nvSpPr>
        <p:spPr>
          <a:xfrm>
            <a:off x="1305488" y="5987425"/>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7"/>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id="220" name="Google Shape;220;p17"/>
          <p:cNvPicPr preferRelativeResize="0"/>
          <p:nvPr/>
        </p:nvPicPr>
        <p:blipFill rotWithShape="1">
          <a:blip r:embed="rId3">
            <a:alphaModFix/>
          </a:blip>
          <a:srcRect b="0" l="13391" r="12958" t="37361"/>
          <a:stretch/>
        </p:blipFill>
        <p:spPr>
          <a:xfrm>
            <a:off x="4917800" y="1568251"/>
            <a:ext cx="6224074" cy="4585050"/>
          </a:xfrm>
          <a:prstGeom prst="rect">
            <a:avLst/>
          </a:prstGeom>
          <a:noFill/>
          <a:ln>
            <a:noFill/>
          </a:ln>
        </p:spPr>
      </p:pic>
      <p:pic>
        <p:nvPicPr>
          <p:cNvPr id="221" name="Google Shape;221;p17"/>
          <p:cNvPicPr preferRelativeResize="0"/>
          <p:nvPr/>
        </p:nvPicPr>
        <p:blipFill rotWithShape="1">
          <a:blip r:embed="rId3">
            <a:alphaModFix/>
          </a:blip>
          <a:srcRect b="62638" l="-6696" r="56479" t="0"/>
          <a:stretch/>
        </p:blipFill>
        <p:spPr>
          <a:xfrm>
            <a:off x="623326" y="4397524"/>
            <a:ext cx="3231236" cy="2082349"/>
          </a:xfrm>
          <a:prstGeom prst="rect">
            <a:avLst/>
          </a:prstGeom>
          <a:noFill/>
          <a:ln>
            <a:noFill/>
          </a:ln>
        </p:spPr>
      </p:pic>
      <p:pic>
        <p:nvPicPr>
          <p:cNvPr id="222" name="Google Shape;222;p17"/>
          <p:cNvPicPr preferRelativeResize="0"/>
          <p:nvPr/>
        </p:nvPicPr>
        <p:blipFill rotWithShape="1">
          <a:blip r:embed="rId3">
            <a:alphaModFix/>
          </a:blip>
          <a:srcRect b="62638" l="43035" r="51" t="-1289"/>
          <a:stretch/>
        </p:blipFill>
        <p:spPr>
          <a:xfrm>
            <a:off x="355650" y="1548550"/>
            <a:ext cx="3991018" cy="2347650"/>
          </a:xfrm>
          <a:prstGeom prst="rect">
            <a:avLst/>
          </a:prstGeom>
          <a:noFill/>
          <a:ln>
            <a:noFill/>
          </a:ln>
        </p:spPr>
      </p:pic>
      <p:sp>
        <p:nvSpPr>
          <p:cNvPr id="223" name="Google Shape;223;p17"/>
          <p:cNvSpPr txBox="1"/>
          <p:nvPr/>
        </p:nvSpPr>
        <p:spPr>
          <a:xfrm>
            <a:off x="6529838" y="625475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
        <p:nvSpPr>
          <p:cNvPr id="224" name="Google Shape;224;p17"/>
          <p:cNvSpPr txBox="1"/>
          <p:nvPr/>
        </p:nvSpPr>
        <p:spPr>
          <a:xfrm>
            <a:off x="903700" y="6363275"/>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
        <p:nvSpPr>
          <p:cNvPr id="225" name="Google Shape;225;p17"/>
          <p:cNvSpPr txBox="1"/>
          <p:nvPr/>
        </p:nvSpPr>
        <p:spPr>
          <a:xfrm>
            <a:off x="738938" y="389620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8"/>
          <p:cNvSpPr txBox="1"/>
          <p:nvPr>
            <p:ph type="title"/>
          </p:nvPr>
        </p:nvSpPr>
        <p:spPr>
          <a:xfrm>
            <a:off x="1703512" y="1399429"/>
            <a:ext cx="5002213" cy="4905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Calibri"/>
              <a:buNone/>
            </a:pPr>
            <a:r>
              <a:rPr b="1" lang="pt-BR" sz="3200">
                <a:solidFill>
                  <a:schemeClr val="dk1"/>
                </a:solidFill>
              </a:rPr>
              <a:t>Linhas de força:</a:t>
            </a:r>
            <a:endParaRPr/>
          </a:p>
        </p:txBody>
      </p:sp>
      <p:sp>
        <p:nvSpPr>
          <p:cNvPr id="231" name="Google Shape;231;p18"/>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232" name="Google Shape;232;p18"/>
          <p:cNvSpPr/>
          <p:nvPr/>
        </p:nvSpPr>
        <p:spPr>
          <a:xfrm>
            <a:off x="442041" y="1916832"/>
            <a:ext cx="11195205" cy="1328023"/>
          </a:xfrm>
          <a:prstGeom prst="roundRect">
            <a:avLst>
              <a:gd fmla="val 16667" name="adj"/>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pt-BR" sz="2400">
                <a:solidFill>
                  <a:schemeClr val="dk1"/>
                </a:solidFill>
                <a:latin typeface="Calibri"/>
                <a:ea typeface="Calibri"/>
                <a:cs typeface="Calibri"/>
                <a:sym typeface="Calibri"/>
              </a:rPr>
              <a:t>O conceito de linhas de força foi introduzido pelo físico inglês M. Faraday, no século XIX, com a finalidade de representar o campo elétrico através de diagramas. </a:t>
            </a:r>
            <a:br>
              <a:rPr lang="pt-BR"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pic>
        <p:nvPicPr>
          <p:cNvPr id="233" name="Google Shape;233;p18"/>
          <p:cNvPicPr preferRelativeResize="0"/>
          <p:nvPr/>
        </p:nvPicPr>
        <p:blipFill rotWithShape="1">
          <a:blip r:embed="rId3">
            <a:alphaModFix/>
          </a:blip>
          <a:srcRect b="0" l="0" r="0" t="0"/>
          <a:stretch/>
        </p:blipFill>
        <p:spPr>
          <a:xfrm>
            <a:off x="2547175" y="2804279"/>
            <a:ext cx="6655000" cy="3791377"/>
          </a:xfrm>
          <a:prstGeom prst="rect">
            <a:avLst/>
          </a:prstGeom>
          <a:noFill/>
          <a:ln>
            <a:noFill/>
          </a:ln>
        </p:spPr>
      </p:pic>
      <p:sp>
        <p:nvSpPr>
          <p:cNvPr id="234" name="Google Shape;234;p18"/>
          <p:cNvSpPr txBox="1"/>
          <p:nvPr/>
        </p:nvSpPr>
        <p:spPr>
          <a:xfrm>
            <a:off x="4374675" y="648870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19"/>
          <p:cNvPicPr preferRelativeResize="0"/>
          <p:nvPr/>
        </p:nvPicPr>
        <p:blipFill rotWithShape="1">
          <a:blip r:embed="rId3">
            <a:alphaModFix/>
          </a:blip>
          <a:srcRect b="0" l="6959" r="7778" t="0"/>
          <a:stretch/>
        </p:blipFill>
        <p:spPr>
          <a:xfrm>
            <a:off x="2095472" y="1412875"/>
            <a:ext cx="7429552" cy="4959350"/>
          </a:xfrm>
          <a:prstGeom prst="rect">
            <a:avLst/>
          </a:prstGeom>
          <a:noFill/>
          <a:ln>
            <a:noFill/>
          </a:ln>
        </p:spPr>
      </p:pic>
      <p:sp>
        <p:nvSpPr>
          <p:cNvPr id="240" name="Google Shape;240;p19"/>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241" name="Google Shape;241;p19"/>
          <p:cNvSpPr txBox="1"/>
          <p:nvPr/>
        </p:nvSpPr>
        <p:spPr>
          <a:xfrm>
            <a:off x="4310250" y="6372225"/>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idx="1" type="body"/>
          </p:nvPr>
        </p:nvSpPr>
        <p:spPr>
          <a:xfrm>
            <a:off x="911424" y="2564903"/>
            <a:ext cx="9937104" cy="3968259"/>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2240"/>
              <a:buChar char="►"/>
            </a:pPr>
            <a:r>
              <a:rPr lang="pt-BR"/>
              <a:t>Você sabe como e por que se formam os raios?</a:t>
            </a:r>
            <a:endParaRPr/>
          </a:p>
          <a:p>
            <a:pPr indent="-342900" lvl="0" marL="342900" rtl="0" algn="just">
              <a:spcBef>
                <a:spcPts val="1000"/>
              </a:spcBef>
              <a:spcAft>
                <a:spcPts val="0"/>
              </a:spcAft>
              <a:buSzPts val="2240"/>
              <a:buChar char="►"/>
            </a:pPr>
            <a:r>
              <a:rPr lang="pt-BR"/>
              <a:t>Santa Catarina é o sexto estado com mais mortes por raios no país. Segundo pesquisa divulgada pelo site G1, foram registradas 125 mortes deste tipo entre 2010 e 2013 no estado. O que faz do território catarinense uma área de grande incidência de descargas elétricas. </a:t>
            </a:r>
            <a:r>
              <a:rPr b="1" lang="pt-BR" sz="1200">
                <a:solidFill>
                  <a:schemeClr val="dk1"/>
                </a:solidFill>
              </a:rPr>
              <a:t>Fonte</a:t>
            </a:r>
            <a:r>
              <a:rPr lang="pt-BR" sz="1200">
                <a:solidFill>
                  <a:schemeClr val="dk1"/>
                </a:solidFill>
              </a:rPr>
              <a:t>: </a:t>
            </a:r>
            <a:r>
              <a:rPr lang="pt-BR" sz="12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http://www.mundociencia.com.br/fisica/eletricidade</a:t>
            </a:r>
            <a:r>
              <a:rPr lang="pt-BR" sz="1200">
                <a:solidFill>
                  <a:schemeClr val="dk1"/>
                </a:solidFill>
              </a:rPr>
              <a:t>. Acesso em 22 ago. 2020.</a:t>
            </a:r>
            <a:endParaRPr sz="1200">
              <a:solidFill>
                <a:schemeClr val="dk1"/>
              </a:solidFill>
            </a:endParaRPr>
          </a:p>
        </p:txBody>
      </p:sp>
      <p:sp>
        <p:nvSpPr>
          <p:cNvPr id="80" name="Google Shape;80;p2"/>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pt-BR" sz="1800" u="none" cap="none" strike="noStrike">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81" name="Google Shape;81;p2"/>
          <p:cNvSpPr/>
          <p:nvPr/>
        </p:nvSpPr>
        <p:spPr>
          <a:xfrm>
            <a:off x="1343472" y="1700808"/>
            <a:ext cx="2664296" cy="626581"/>
          </a:xfrm>
          <a:prstGeom prst="rect">
            <a:avLst/>
          </a:prstGeom>
          <a:solidFill>
            <a:schemeClr val="accent2"/>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2"/>
          <p:cNvSpPr txBox="1"/>
          <p:nvPr>
            <p:ph type="title"/>
          </p:nvPr>
        </p:nvSpPr>
        <p:spPr>
          <a:xfrm>
            <a:off x="1487488" y="1626738"/>
            <a:ext cx="7467600" cy="7747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4000"/>
              <a:buFont typeface="Calibri"/>
              <a:buNone/>
            </a:pPr>
            <a:r>
              <a:rPr b="1" lang="pt-BR">
                <a:solidFill>
                  <a:schemeClr val="dk1"/>
                </a:solidFill>
              </a:rPr>
              <a:t>Motivação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20"/>
          <p:cNvPicPr preferRelativeResize="0"/>
          <p:nvPr/>
        </p:nvPicPr>
        <p:blipFill rotWithShape="1">
          <a:blip r:embed="rId3">
            <a:alphaModFix/>
          </a:blip>
          <a:srcRect b="0" l="8704" r="7736" t="-586"/>
          <a:stretch/>
        </p:blipFill>
        <p:spPr>
          <a:xfrm>
            <a:off x="1952596" y="3714755"/>
            <a:ext cx="3429024" cy="2998831"/>
          </a:xfrm>
          <a:prstGeom prst="rect">
            <a:avLst/>
          </a:prstGeom>
          <a:noFill/>
          <a:ln>
            <a:noFill/>
          </a:ln>
        </p:spPr>
      </p:pic>
      <p:pic>
        <p:nvPicPr>
          <p:cNvPr id="247" name="Google Shape;247;p20"/>
          <p:cNvPicPr preferRelativeResize="0"/>
          <p:nvPr/>
        </p:nvPicPr>
        <p:blipFill rotWithShape="1">
          <a:blip r:embed="rId4">
            <a:alphaModFix/>
          </a:blip>
          <a:srcRect b="0" l="8819" r="7913" t="-1"/>
          <a:stretch/>
        </p:blipFill>
        <p:spPr>
          <a:xfrm>
            <a:off x="6238876" y="3786190"/>
            <a:ext cx="3357586" cy="2928958"/>
          </a:xfrm>
          <a:prstGeom prst="rect">
            <a:avLst/>
          </a:prstGeom>
          <a:noFill/>
          <a:ln>
            <a:noFill/>
          </a:ln>
        </p:spPr>
      </p:pic>
      <p:sp>
        <p:nvSpPr>
          <p:cNvPr id="248" name="Google Shape;248;p20"/>
          <p:cNvSpPr/>
          <p:nvPr/>
        </p:nvSpPr>
        <p:spPr>
          <a:xfrm>
            <a:off x="479376" y="2204864"/>
            <a:ext cx="11306912" cy="1736646"/>
          </a:xfrm>
          <a:prstGeom prst="roundRect">
            <a:avLst>
              <a:gd fmla="val 16667" name="adj"/>
            </a:avLst>
          </a:prstGeom>
          <a:noFill/>
          <a:ln>
            <a:noFill/>
          </a:ln>
        </p:spPr>
        <p:txBody>
          <a:bodyPr anchorCtr="0" anchor="t" bIns="45700" lIns="91425" spcFirstLastPara="1" rIns="91425" wrap="square" tIns="45700">
            <a:spAutoFit/>
          </a:bodyPr>
          <a:lstStyle/>
          <a:p>
            <a:pPr indent="-152400" lvl="0" marL="0" marR="0" rtl="0" algn="just">
              <a:spcBef>
                <a:spcPts val="0"/>
              </a:spcBef>
              <a:spcAft>
                <a:spcPts val="0"/>
              </a:spcAft>
              <a:buClr>
                <a:schemeClr val="dk1"/>
              </a:buClr>
              <a:buSzPts val="2400"/>
              <a:buFont typeface="Noto Sans Symbols"/>
              <a:buChar char="✔"/>
            </a:pPr>
            <a:r>
              <a:rPr lang="pt-BR" sz="2400">
                <a:solidFill>
                  <a:schemeClr val="dk1"/>
                </a:solidFill>
                <a:latin typeface="Calibri"/>
                <a:ea typeface="Calibri"/>
                <a:cs typeface="Calibri"/>
                <a:sym typeface="Calibri"/>
              </a:rPr>
              <a:t> Linha de força de um campo elétrico é uma linha que tangencia, em cada ponto, o vetor campo elétrico resultante associado ao ponto considerado;</a:t>
            </a:r>
            <a:endParaRPr/>
          </a:p>
          <a:p>
            <a:pPr indent="-152400" lvl="0" marL="0" marR="0" rtl="0" algn="just">
              <a:spcBef>
                <a:spcPts val="0"/>
              </a:spcBef>
              <a:spcAft>
                <a:spcPts val="0"/>
              </a:spcAft>
              <a:buClr>
                <a:schemeClr val="dk1"/>
              </a:buClr>
              <a:buSzPts val="2400"/>
              <a:buFont typeface="Noto Sans Symbols"/>
              <a:buChar char="✔"/>
            </a:pPr>
            <a:r>
              <a:rPr lang="pt-BR" sz="2400">
                <a:solidFill>
                  <a:schemeClr val="dk1"/>
                </a:solidFill>
                <a:latin typeface="Calibri"/>
                <a:ea typeface="Calibri"/>
                <a:cs typeface="Calibri"/>
                <a:sym typeface="Calibri"/>
              </a:rPr>
              <a:t> </a:t>
            </a:r>
            <a:r>
              <a:rPr i="1" lang="pt-BR" sz="2400">
                <a:solidFill>
                  <a:schemeClr val="dk1"/>
                </a:solidFill>
                <a:latin typeface="Calibri"/>
                <a:ea typeface="Calibri"/>
                <a:cs typeface="Calibri"/>
                <a:sym typeface="Calibri"/>
              </a:rPr>
              <a:t>Quanto maior a distância até a carga,</a:t>
            </a:r>
            <a:r>
              <a:rPr lang="pt-BR" sz="2400">
                <a:solidFill>
                  <a:schemeClr val="dk1"/>
                </a:solidFill>
                <a:latin typeface="Calibri"/>
                <a:ea typeface="Calibri"/>
                <a:cs typeface="Calibri"/>
                <a:sym typeface="Calibri"/>
              </a:rPr>
              <a:t> mais afastadas entre si estão as linhas, em conformidade com o que já foi visto, isto é, o </a:t>
            </a:r>
            <a:r>
              <a:rPr i="1" lang="pt-BR" sz="2400">
                <a:solidFill>
                  <a:schemeClr val="dk1"/>
                </a:solidFill>
                <a:latin typeface="Calibri"/>
                <a:ea typeface="Calibri"/>
                <a:cs typeface="Calibri"/>
                <a:sym typeface="Calibri"/>
              </a:rPr>
              <a:t>valor do campo diminui com a distância</a:t>
            </a:r>
            <a:r>
              <a:rPr lang="pt-BR" sz="2400">
                <a:solidFill>
                  <a:schemeClr val="dk1"/>
                </a:solidFill>
                <a:latin typeface="Calibri"/>
                <a:ea typeface="Calibri"/>
                <a:cs typeface="Calibri"/>
                <a:sym typeface="Calibri"/>
              </a:rPr>
              <a:t>. </a:t>
            </a:r>
            <a:endParaRPr/>
          </a:p>
        </p:txBody>
      </p:sp>
      <p:sp>
        <p:nvSpPr>
          <p:cNvPr id="249" name="Google Shape;249;p20"/>
          <p:cNvSpPr txBox="1"/>
          <p:nvPr>
            <p:ph type="title"/>
          </p:nvPr>
        </p:nvSpPr>
        <p:spPr>
          <a:xfrm>
            <a:off x="1703512" y="1484784"/>
            <a:ext cx="8574113" cy="49053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Calibri"/>
              <a:buNone/>
            </a:pPr>
            <a:r>
              <a:rPr b="1" lang="pt-BR" sz="3200" cap="none">
                <a:solidFill>
                  <a:schemeClr val="dk1"/>
                </a:solidFill>
              </a:rPr>
              <a:t>Características das linhas de força: </a:t>
            </a:r>
            <a:endParaRPr/>
          </a:p>
        </p:txBody>
      </p:sp>
      <p:sp>
        <p:nvSpPr>
          <p:cNvPr id="250" name="Google Shape;250;p20"/>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251" name="Google Shape;251;p20"/>
          <p:cNvSpPr txBox="1"/>
          <p:nvPr/>
        </p:nvSpPr>
        <p:spPr>
          <a:xfrm>
            <a:off x="4490563" y="648870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21"/>
          <p:cNvPicPr preferRelativeResize="0"/>
          <p:nvPr/>
        </p:nvPicPr>
        <p:blipFill rotWithShape="1">
          <a:blip r:embed="rId3">
            <a:alphaModFix/>
          </a:blip>
          <a:srcRect b="0" l="8704" r="7736" t="-586"/>
          <a:stretch/>
        </p:blipFill>
        <p:spPr>
          <a:xfrm>
            <a:off x="1952596" y="3714755"/>
            <a:ext cx="3429024" cy="2998831"/>
          </a:xfrm>
          <a:prstGeom prst="rect">
            <a:avLst/>
          </a:prstGeom>
          <a:noFill/>
          <a:ln>
            <a:noFill/>
          </a:ln>
        </p:spPr>
      </p:pic>
      <p:pic>
        <p:nvPicPr>
          <p:cNvPr id="257" name="Google Shape;257;p21"/>
          <p:cNvPicPr preferRelativeResize="0"/>
          <p:nvPr/>
        </p:nvPicPr>
        <p:blipFill rotWithShape="1">
          <a:blip r:embed="rId4">
            <a:alphaModFix/>
          </a:blip>
          <a:srcRect b="0" l="8819" r="7913" t="-1"/>
          <a:stretch/>
        </p:blipFill>
        <p:spPr>
          <a:xfrm>
            <a:off x="6238876" y="3786190"/>
            <a:ext cx="3357586" cy="2928958"/>
          </a:xfrm>
          <a:prstGeom prst="rect">
            <a:avLst/>
          </a:prstGeom>
          <a:noFill/>
          <a:ln>
            <a:noFill/>
          </a:ln>
        </p:spPr>
      </p:pic>
      <p:sp>
        <p:nvSpPr>
          <p:cNvPr id="258" name="Google Shape;258;p21"/>
          <p:cNvSpPr/>
          <p:nvPr/>
        </p:nvSpPr>
        <p:spPr>
          <a:xfrm>
            <a:off x="599135" y="2190278"/>
            <a:ext cx="11294056" cy="1736646"/>
          </a:xfrm>
          <a:prstGeom prst="roundRect">
            <a:avLst>
              <a:gd fmla="val 16667" name="adj"/>
            </a:avLst>
          </a:prstGeom>
          <a:noFill/>
          <a:ln>
            <a:noFill/>
          </a:ln>
        </p:spPr>
        <p:txBody>
          <a:bodyPr anchorCtr="0" anchor="t" bIns="45700" lIns="91425" spcFirstLastPara="1" rIns="91425" wrap="square" tIns="45700">
            <a:spAutoFit/>
          </a:bodyPr>
          <a:lstStyle/>
          <a:p>
            <a:pPr indent="-152400" lvl="0" marL="0" marR="0" rtl="0" algn="just">
              <a:spcBef>
                <a:spcPts val="0"/>
              </a:spcBef>
              <a:spcAft>
                <a:spcPts val="0"/>
              </a:spcAft>
              <a:buClr>
                <a:schemeClr val="dk1"/>
              </a:buClr>
              <a:buSzPts val="2400"/>
              <a:buFont typeface="Noto Sans Symbols"/>
              <a:buChar char="✔"/>
            </a:pPr>
            <a:r>
              <a:rPr lang="pt-BR" sz="2400">
                <a:solidFill>
                  <a:schemeClr val="dk1"/>
                </a:solidFill>
                <a:latin typeface="Calibri"/>
                <a:ea typeface="Calibri"/>
                <a:cs typeface="Calibri"/>
                <a:sym typeface="Calibri"/>
              </a:rPr>
              <a:t>Por convenção, as linhas de força são orientadas no sentido do vetor campo.</a:t>
            </a:r>
            <a:r>
              <a:rPr i="1" lang="pt-BR" sz="2400">
                <a:solidFill>
                  <a:schemeClr val="dk1"/>
                </a:solidFill>
                <a:latin typeface="Calibri"/>
                <a:ea typeface="Calibri"/>
                <a:cs typeface="Calibri"/>
                <a:sym typeface="Calibri"/>
              </a:rPr>
              <a:t> As linhas de força são sempre perpendiculares à superfície dos corpos carregados;</a:t>
            </a:r>
            <a:endParaRPr/>
          </a:p>
          <a:p>
            <a:pPr indent="-152400" lvl="0" marL="0" marR="0" rtl="0" algn="just">
              <a:spcBef>
                <a:spcPts val="0"/>
              </a:spcBef>
              <a:spcAft>
                <a:spcPts val="0"/>
              </a:spcAft>
              <a:buClr>
                <a:schemeClr val="dk1"/>
              </a:buClr>
              <a:buSzPts val="2400"/>
              <a:buFont typeface="Noto Sans Symbols"/>
              <a:buChar char="✔"/>
            </a:pPr>
            <a:r>
              <a:rPr lang="pt-BR" sz="2400">
                <a:solidFill>
                  <a:schemeClr val="dk1"/>
                </a:solidFill>
                <a:latin typeface="Calibri"/>
                <a:ea typeface="Calibri"/>
                <a:cs typeface="Calibri"/>
                <a:sym typeface="Calibri"/>
              </a:rPr>
              <a:t> A concentração de linhas de força é diretamente proporcional à intensidade do campo elétrico.</a:t>
            </a:r>
            <a:endParaRPr/>
          </a:p>
        </p:txBody>
      </p:sp>
      <p:sp>
        <p:nvSpPr>
          <p:cNvPr id="259" name="Google Shape;259;p21"/>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260" name="Google Shape;260;p21"/>
          <p:cNvSpPr txBox="1"/>
          <p:nvPr/>
        </p:nvSpPr>
        <p:spPr>
          <a:xfrm>
            <a:off x="1703512" y="1484784"/>
            <a:ext cx="8574113" cy="49053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rPr b="1" lang="pt-BR" sz="3200" cap="none">
                <a:solidFill>
                  <a:schemeClr val="dk1"/>
                </a:solidFill>
                <a:latin typeface="Calibri"/>
                <a:ea typeface="Calibri"/>
                <a:cs typeface="Calibri"/>
                <a:sym typeface="Calibri"/>
              </a:rPr>
              <a:t>Caracterís</a:t>
            </a:r>
            <a:r>
              <a:rPr b="1" lang="pt-BR" sz="3200">
                <a:solidFill>
                  <a:schemeClr val="dk1"/>
                </a:solidFill>
                <a:latin typeface="Calibri"/>
                <a:ea typeface="Calibri"/>
                <a:cs typeface="Calibri"/>
                <a:sym typeface="Calibri"/>
              </a:rPr>
              <a:t>ticas das linhas de força:</a:t>
            </a:r>
            <a:r>
              <a:rPr b="1" lang="pt-BR" sz="3200" cap="none">
                <a:solidFill>
                  <a:schemeClr val="dk1"/>
                </a:solidFill>
                <a:latin typeface="Calibri"/>
                <a:ea typeface="Calibri"/>
                <a:cs typeface="Calibri"/>
                <a:sym typeface="Calibri"/>
              </a:rPr>
              <a:t> </a:t>
            </a:r>
            <a:endParaRPr b="1" sz="3200" cap="none">
              <a:solidFill>
                <a:schemeClr val="dk1"/>
              </a:solidFill>
              <a:latin typeface="Calibri"/>
              <a:ea typeface="Calibri"/>
              <a:cs typeface="Calibri"/>
              <a:sym typeface="Calibri"/>
            </a:endParaRPr>
          </a:p>
        </p:txBody>
      </p:sp>
      <p:sp>
        <p:nvSpPr>
          <p:cNvPr id="261" name="Google Shape;261;p21"/>
          <p:cNvSpPr txBox="1"/>
          <p:nvPr/>
        </p:nvSpPr>
        <p:spPr>
          <a:xfrm>
            <a:off x="4490563" y="648870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22"/>
          <p:cNvPicPr preferRelativeResize="0"/>
          <p:nvPr/>
        </p:nvPicPr>
        <p:blipFill rotWithShape="1">
          <a:blip r:embed="rId3">
            <a:alphaModFix/>
          </a:blip>
          <a:srcRect b="7382" l="8119" r="6109" t="8461"/>
          <a:stretch/>
        </p:blipFill>
        <p:spPr>
          <a:xfrm>
            <a:off x="2999656" y="1988840"/>
            <a:ext cx="5760640" cy="4104456"/>
          </a:xfrm>
          <a:prstGeom prst="rect">
            <a:avLst/>
          </a:prstGeom>
          <a:noFill/>
          <a:ln>
            <a:noFill/>
          </a:ln>
        </p:spPr>
      </p:pic>
      <p:sp>
        <p:nvSpPr>
          <p:cNvPr id="267" name="Google Shape;267;p22"/>
          <p:cNvSpPr txBox="1"/>
          <p:nvPr>
            <p:ph type="title"/>
          </p:nvPr>
        </p:nvSpPr>
        <p:spPr>
          <a:xfrm>
            <a:off x="1846460" y="1398761"/>
            <a:ext cx="5325497" cy="46166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rPr b="1" i="0" lang="pt-BR" sz="3200" u="none" cap="none" strike="noStrike">
                <a:solidFill>
                  <a:schemeClr val="dk1"/>
                </a:solidFill>
                <a:latin typeface="Calibri"/>
                <a:ea typeface="Calibri"/>
                <a:cs typeface="Calibri"/>
                <a:sym typeface="Calibri"/>
              </a:rPr>
              <a:t>Tra</a:t>
            </a:r>
            <a:r>
              <a:rPr b="1" lang="pt-BR" sz="3200">
                <a:solidFill>
                  <a:schemeClr val="dk1"/>
                </a:solidFill>
              </a:rPr>
              <a:t>j</a:t>
            </a:r>
            <a:r>
              <a:rPr b="1" i="0" lang="pt-BR" sz="3200" u="none" cap="none" strike="noStrike">
                <a:solidFill>
                  <a:schemeClr val="dk1"/>
                </a:solidFill>
                <a:latin typeface="Calibri"/>
                <a:ea typeface="Calibri"/>
                <a:cs typeface="Calibri"/>
                <a:sym typeface="Calibri"/>
              </a:rPr>
              <a:t>etória de partículas:</a:t>
            </a:r>
            <a:endParaRPr/>
          </a:p>
        </p:txBody>
      </p:sp>
      <p:sp>
        <p:nvSpPr>
          <p:cNvPr id="268" name="Google Shape;268;p22"/>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269" name="Google Shape;269;p22"/>
          <p:cNvSpPr txBox="1"/>
          <p:nvPr/>
        </p:nvSpPr>
        <p:spPr>
          <a:xfrm>
            <a:off x="8976320" y="1988840"/>
            <a:ext cx="3024300" cy="1569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a:solidFill>
                  <a:schemeClr val="dk1"/>
                </a:solidFill>
                <a:latin typeface="Calibri"/>
                <a:ea typeface="Calibri"/>
                <a:cs typeface="Calibri"/>
                <a:sym typeface="Calibri"/>
              </a:rPr>
              <a:t>Cargas </a:t>
            </a:r>
            <a:r>
              <a:rPr b="1" lang="pt-BR" sz="2400">
                <a:solidFill>
                  <a:srgbClr val="FF3300"/>
                </a:solidFill>
                <a:latin typeface="Calibri"/>
                <a:ea typeface="Calibri"/>
                <a:cs typeface="Calibri"/>
                <a:sym typeface="Calibri"/>
              </a:rPr>
              <a:t>positivas </a:t>
            </a:r>
            <a:r>
              <a:rPr b="1" lang="pt-BR" sz="2400">
                <a:solidFill>
                  <a:schemeClr val="dk1"/>
                </a:solidFill>
                <a:latin typeface="Calibri"/>
                <a:ea typeface="Calibri"/>
                <a:cs typeface="Calibri"/>
                <a:sym typeface="Calibri"/>
              </a:rPr>
              <a:t>movimentam-se              espontaneamente a favor do campo.</a:t>
            </a:r>
            <a:endParaRPr/>
          </a:p>
        </p:txBody>
      </p:sp>
      <p:sp>
        <p:nvSpPr>
          <p:cNvPr id="270" name="Google Shape;270;p22"/>
          <p:cNvSpPr txBox="1"/>
          <p:nvPr/>
        </p:nvSpPr>
        <p:spPr>
          <a:xfrm>
            <a:off x="154272" y="4680570"/>
            <a:ext cx="2485200" cy="1569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a:solidFill>
                  <a:schemeClr val="dk1"/>
                </a:solidFill>
                <a:latin typeface="Calibri"/>
                <a:ea typeface="Calibri"/>
                <a:cs typeface="Calibri"/>
                <a:sym typeface="Calibri"/>
              </a:rPr>
              <a:t>Cargas </a:t>
            </a:r>
            <a:r>
              <a:rPr b="1" lang="pt-BR" sz="2400">
                <a:solidFill>
                  <a:srgbClr val="00B0F0"/>
                </a:solidFill>
                <a:latin typeface="Calibri"/>
                <a:ea typeface="Calibri"/>
                <a:cs typeface="Calibri"/>
                <a:sym typeface="Calibri"/>
              </a:rPr>
              <a:t>negativas </a:t>
            </a:r>
            <a:r>
              <a:rPr b="1" lang="pt-BR" sz="2400">
                <a:solidFill>
                  <a:schemeClr val="dk1"/>
                </a:solidFill>
                <a:latin typeface="Calibri"/>
                <a:ea typeface="Calibri"/>
                <a:cs typeface="Calibri"/>
                <a:sym typeface="Calibri"/>
              </a:rPr>
              <a:t>movimentam-se espontaneamente contra o campo.</a:t>
            </a:r>
            <a:endParaRPr/>
          </a:p>
        </p:txBody>
      </p:sp>
      <p:sp>
        <p:nvSpPr>
          <p:cNvPr id="271" name="Google Shape;271;p22"/>
          <p:cNvSpPr txBox="1"/>
          <p:nvPr/>
        </p:nvSpPr>
        <p:spPr>
          <a:xfrm>
            <a:off x="4379975" y="6348375"/>
            <a:ext cx="300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Adaptado de Alvarenga e Máximo (2000).</a:t>
            </a:r>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3"/>
          <p:cNvSpPr txBox="1"/>
          <p:nvPr>
            <p:ph type="title"/>
          </p:nvPr>
        </p:nvSpPr>
        <p:spPr>
          <a:xfrm>
            <a:off x="335360" y="1361453"/>
            <a:ext cx="7467600" cy="63184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b="1" lang="pt-BR" sz="3200">
                <a:solidFill>
                  <a:schemeClr val="dk1"/>
                </a:solidFill>
              </a:rPr>
              <a:t>Mapa conceitual - resumo:</a:t>
            </a:r>
            <a:endParaRPr/>
          </a:p>
        </p:txBody>
      </p:sp>
      <p:sp>
        <p:nvSpPr>
          <p:cNvPr id="277" name="Google Shape;277;p23"/>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id="278" name="Google Shape;278;p23"/>
          <p:cNvPicPr preferRelativeResize="0"/>
          <p:nvPr/>
        </p:nvPicPr>
        <p:blipFill rotWithShape="1">
          <a:blip r:embed="rId3">
            <a:alphaModFix/>
          </a:blip>
          <a:srcRect b="0" l="0" r="433" t="7270"/>
          <a:stretch/>
        </p:blipFill>
        <p:spPr>
          <a:xfrm>
            <a:off x="3431704" y="2060848"/>
            <a:ext cx="5139159" cy="4288588"/>
          </a:xfrm>
          <a:prstGeom prst="rect">
            <a:avLst/>
          </a:prstGeom>
          <a:noFill/>
          <a:ln>
            <a:noFill/>
          </a:ln>
        </p:spPr>
      </p:pic>
      <p:sp>
        <p:nvSpPr>
          <p:cNvPr id="279" name="Google Shape;279;p23"/>
          <p:cNvSpPr txBox="1"/>
          <p:nvPr/>
        </p:nvSpPr>
        <p:spPr>
          <a:xfrm>
            <a:off x="4424100" y="6349425"/>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raio1" id="284" name="Google Shape;284;p24"/>
          <p:cNvPicPr preferRelativeResize="0"/>
          <p:nvPr/>
        </p:nvPicPr>
        <p:blipFill rotWithShape="1">
          <a:blip r:embed="rId3">
            <a:alphaModFix/>
          </a:blip>
          <a:srcRect b="-276" l="505" r="11821" t="50272"/>
          <a:stretch/>
        </p:blipFill>
        <p:spPr>
          <a:xfrm>
            <a:off x="-24680" y="1556793"/>
            <a:ext cx="12241360" cy="4536504"/>
          </a:xfrm>
          <a:prstGeom prst="rect">
            <a:avLst/>
          </a:prstGeom>
          <a:noFill/>
          <a:ln>
            <a:noFill/>
          </a:ln>
        </p:spPr>
      </p:pic>
      <p:sp>
        <p:nvSpPr>
          <p:cNvPr id="285" name="Google Shape;285;p24"/>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286" name="Google Shape;286;p24"/>
          <p:cNvSpPr txBox="1"/>
          <p:nvPr/>
        </p:nvSpPr>
        <p:spPr>
          <a:xfrm>
            <a:off x="2927648" y="2924944"/>
            <a:ext cx="5797200" cy="1077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3200" cap="none">
                <a:solidFill>
                  <a:schemeClr val="dk1"/>
                </a:solidFill>
                <a:latin typeface="Calibri"/>
                <a:ea typeface="Calibri"/>
                <a:cs typeface="Calibri"/>
                <a:sym typeface="Calibri"/>
              </a:rPr>
              <a:t>A </a:t>
            </a:r>
            <a:r>
              <a:rPr b="1" lang="pt-BR" sz="3200">
                <a:solidFill>
                  <a:schemeClr val="dk1"/>
                </a:solidFill>
                <a:latin typeface="Calibri"/>
                <a:ea typeface="Calibri"/>
                <a:cs typeface="Calibri"/>
                <a:sym typeface="Calibri"/>
              </a:rPr>
              <a:t>formação das descargas atmosféricas (raios)</a:t>
            </a:r>
            <a:endParaRPr sz="1800" cap="none">
              <a:solidFill>
                <a:schemeClr val="dk1"/>
              </a:solidFill>
              <a:latin typeface="Calibri"/>
              <a:ea typeface="Calibri"/>
              <a:cs typeface="Calibri"/>
              <a:sym typeface="Calibri"/>
            </a:endParaRPr>
          </a:p>
        </p:txBody>
      </p:sp>
      <p:sp>
        <p:nvSpPr>
          <p:cNvPr id="287" name="Google Shape;287;p24"/>
          <p:cNvSpPr txBox="1"/>
          <p:nvPr/>
        </p:nvSpPr>
        <p:spPr>
          <a:xfrm>
            <a:off x="4475650" y="609330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5"/>
          <p:cNvSpPr txBox="1"/>
          <p:nvPr>
            <p:ph type="title"/>
          </p:nvPr>
        </p:nvSpPr>
        <p:spPr>
          <a:xfrm>
            <a:off x="1703512" y="1340768"/>
            <a:ext cx="10959008" cy="632858"/>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b="1" lang="pt-BR">
                <a:solidFill>
                  <a:schemeClr val="dk1"/>
                </a:solidFill>
              </a:rPr>
              <a:t>Origem: nuvens de tempestade:</a:t>
            </a:r>
            <a:endParaRPr/>
          </a:p>
        </p:txBody>
      </p:sp>
      <p:pic>
        <p:nvPicPr>
          <p:cNvPr id="293" name="Google Shape;293;p25"/>
          <p:cNvPicPr preferRelativeResize="0"/>
          <p:nvPr>
            <p:ph idx="1" type="body"/>
          </p:nvPr>
        </p:nvPicPr>
        <p:blipFill rotWithShape="1">
          <a:blip r:embed="rId3">
            <a:alphaModFix/>
          </a:blip>
          <a:srcRect b="0" l="0" r="0" t="0"/>
          <a:stretch/>
        </p:blipFill>
        <p:spPr>
          <a:xfrm>
            <a:off x="7536160" y="1940382"/>
            <a:ext cx="3195785" cy="4152914"/>
          </a:xfrm>
          <a:prstGeom prst="rect">
            <a:avLst/>
          </a:prstGeom>
          <a:noFill/>
          <a:ln>
            <a:noFill/>
          </a:ln>
        </p:spPr>
      </p:pic>
      <p:sp>
        <p:nvSpPr>
          <p:cNvPr id="294" name="Google Shape;294;p25"/>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295" name="Google Shape;295;p25"/>
          <p:cNvSpPr txBox="1"/>
          <p:nvPr/>
        </p:nvSpPr>
        <p:spPr>
          <a:xfrm>
            <a:off x="983432" y="2348880"/>
            <a:ext cx="5740200" cy="267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2800">
                <a:solidFill>
                  <a:schemeClr val="dk1"/>
                </a:solidFill>
                <a:latin typeface="Calibri"/>
                <a:ea typeface="Calibri"/>
                <a:cs typeface="Calibri"/>
                <a:sym typeface="Calibri"/>
              </a:rPr>
              <a:t>As tempestades envolvem grandes nuvens de chuva chamadas "</a:t>
            </a:r>
            <a:r>
              <a:rPr i="1" lang="pt-BR" sz="2800">
                <a:solidFill>
                  <a:schemeClr val="dk1"/>
                </a:solidFill>
                <a:latin typeface="Calibri"/>
                <a:ea typeface="Calibri"/>
                <a:cs typeface="Calibri"/>
                <a:sym typeface="Calibri"/>
              </a:rPr>
              <a:t>cumulus nimbus</a:t>
            </a:r>
            <a:r>
              <a:rPr lang="pt-BR" sz="2800">
                <a:solidFill>
                  <a:schemeClr val="dk1"/>
                </a:solidFill>
                <a:latin typeface="Calibri"/>
                <a:ea typeface="Calibri"/>
                <a:cs typeface="Calibri"/>
                <a:sym typeface="Calibri"/>
              </a:rPr>
              <a:t>". São nuvens "carregadas", medindo 10 ou mais quilômetros de diâmetro na base e de 10 a 30 quilômetros de altura. </a:t>
            </a:r>
            <a:endParaRPr/>
          </a:p>
        </p:txBody>
      </p:sp>
      <p:sp>
        <p:nvSpPr>
          <p:cNvPr id="296" name="Google Shape;296;p25"/>
          <p:cNvSpPr txBox="1"/>
          <p:nvPr/>
        </p:nvSpPr>
        <p:spPr>
          <a:xfrm>
            <a:off x="7363225" y="617755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6"/>
          <p:cNvSpPr txBox="1"/>
          <p:nvPr>
            <p:ph type="title"/>
          </p:nvPr>
        </p:nvSpPr>
        <p:spPr>
          <a:xfrm>
            <a:off x="1819303" y="1246298"/>
            <a:ext cx="7467600"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r>
              <a:rPr b="1" lang="pt-BR">
                <a:solidFill>
                  <a:schemeClr val="dk1"/>
                </a:solidFill>
              </a:rPr>
              <a:t>Formação do raio:</a:t>
            </a:r>
            <a:endParaRPr/>
          </a:p>
        </p:txBody>
      </p:sp>
      <p:sp>
        <p:nvSpPr>
          <p:cNvPr id="302" name="Google Shape;302;p26"/>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303" name="Google Shape;303;p26"/>
          <p:cNvSpPr txBox="1"/>
          <p:nvPr/>
        </p:nvSpPr>
        <p:spPr>
          <a:xfrm>
            <a:off x="835478" y="2204864"/>
            <a:ext cx="5688600" cy="2606400"/>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 Campo elétrico ioniza o ar;</a:t>
            </a:r>
            <a:endParaRPr/>
          </a:p>
          <a:p>
            <a:pPr indent="-177800" lvl="0" marL="0" marR="0" rtl="0" algn="l">
              <a:spcBef>
                <a:spcPts val="140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 Descarga líder (100 km/s) invisível;</a:t>
            </a:r>
            <a:endParaRPr/>
          </a:p>
          <a:p>
            <a:pPr indent="-177800" lvl="0" marL="0" marR="0" rtl="0" algn="l">
              <a:spcBef>
                <a:spcPts val="140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 Quando a descarga líder está entre 20 e 50m do solo surge a descarga de conexão, esta sim visível.</a:t>
            </a:r>
            <a:endParaRPr/>
          </a:p>
        </p:txBody>
      </p:sp>
      <p:pic>
        <p:nvPicPr>
          <p:cNvPr descr="Raio1" id="304" name="Google Shape;304;p26"/>
          <p:cNvPicPr preferRelativeResize="0"/>
          <p:nvPr/>
        </p:nvPicPr>
        <p:blipFill rotWithShape="1">
          <a:blip r:embed="rId3">
            <a:alphaModFix/>
          </a:blip>
          <a:srcRect b="0" l="0" r="0" t="0"/>
          <a:stretch/>
        </p:blipFill>
        <p:spPr>
          <a:xfrm>
            <a:off x="7261514" y="1437726"/>
            <a:ext cx="2974975" cy="4760912"/>
          </a:xfrm>
          <a:prstGeom prst="rect">
            <a:avLst/>
          </a:prstGeom>
          <a:noFill/>
          <a:ln>
            <a:noFill/>
          </a:ln>
        </p:spPr>
      </p:pic>
      <p:pic>
        <p:nvPicPr>
          <p:cNvPr descr="Raio2" id="305" name="Google Shape;305;p26"/>
          <p:cNvPicPr preferRelativeResize="0"/>
          <p:nvPr/>
        </p:nvPicPr>
        <p:blipFill rotWithShape="1">
          <a:blip r:embed="rId4">
            <a:alphaModFix/>
          </a:blip>
          <a:srcRect b="0" l="0" r="0" t="0"/>
          <a:stretch/>
        </p:blipFill>
        <p:spPr>
          <a:xfrm>
            <a:off x="7261514" y="1437726"/>
            <a:ext cx="2974975" cy="4760912"/>
          </a:xfrm>
          <a:prstGeom prst="rect">
            <a:avLst/>
          </a:prstGeom>
          <a:noFill/>
          <a:ln>
            <a:noFill/>
          </a:ln>
        </p:spPr>
      </p:pic>
      <p:pic>
        <p:nvPicPr>
          <p:cNvPr descr="Raio3" id="306" name="Google Shape;306;p26"/>
          <p:cNvPicPr preferRelativeResize="0"/>
          <p:nvPr/>
        </p:nvPicPr>
        <p:blipFill rotWithShape="1">
          <a:blip r:embed="rId5">
            <a:alphaModFix/>
          </a:blip>
          <a:srcRect b="0" l="0" r="0" t="0"/>
          <a:stretch/>
        </p:blipFill>
        <p:spPr>
          <a:xfrm>
            <a:off x="7261514" y="1437726"/>
            <a:ext cx="3022600" cy="4760912"/>
          </a:xfrm>
          <a:prstGeom prst="rect">
            <a:avLst/>
          </a:prstGeom>
          <a:noFill/>
          <a:ln>
            <a:noFill/>
          </a:ln>
        </p:spPr>
      </p:pic>
      <p:pic>
        <p:nvPicPr>
          <p:cNvPr descr="Raio4" id="307" name="Google Shape;307;p26"/>
          <p:cNvPicPr preferRelativeResize="0"/>
          <p:nvPr/>
        </p:nvPicPr>
        <p:blipFill rotWithShape="1">
          <a:blip r:embed="rId6">
            <a:alphaModFix/>
          </a:blip>
          <a:srcRect b="0" l="0" r="0" t="0"/>
          <a:stretch/>
        </p:blipFill>
        <p:spPr>
          <a:xfrm>
            <a:off x="7261514" y="1459951"/>
            <a:ext cx="3022600" cy="4760912"/>
          </a:xfrm>
          <a:prstGeom prst="rect">
            <a:avLst/>
          </a:prstGeom>
          <a:noFill/>
          <a:ln>
            <a:noFill/>
          </a:ln>
        </p:spPr>
      </p:pic>
      <p:sp>
        <p:nvSpPr>
          <p:cNvPr id="308" name="Google Shape;308;p26"/>
          <p:cNvSpPr txBox="1"/>
          <p:nvPr/>
        </p:nvSpPr>
        <p:spPr>
          <a:xfrm>
            <a:off x="6842625" y="625475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7">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8"/>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descr="C:\Documents and Settings\JEAN\Desktop\AULAS 2017\FIS_III\Raios\Raio1.GIF" id="314" name="Google Shape;314;p28"/>
          <p:cNvPicPr preferRelativeResize="0"/>
          <p:nvPr/>
        </p:nvPicPr>
        <p:blipFill rotWithShape="1">
          <a:blip r:embed="rId3">
            <a:alphaModFix/>
          </a:blip>
          <a:srcRect b="0" l="0" r="0" t="0"/>
          <a:stretch/>
        </p:blipFill>
        <p:spPr>
          <a:xfrm>
            <a:off x="4403728" y="1439863"/>
            <a:ext cx="2879725" cy="4679950"/>
          </a:xfrm>
          <a:prstGeom prst="rect">
            <a:avLst/>
          </a:prstGeom>
          <a:noFill/>
          <a:ln>
            <a:noFill/>
          </a:ln>
        </p:spPr>
      </p:pic>
      <p:sp>
        <p:nvSpPr>
          <p:cNvPr id="315" name="Google Shape;315;p28"/>
          <p:cNvSpPr txBox="1"/>
          <p:nvPr/>
        </p:nvSpPr>
        <p:spPr>
          <a:xfrm>
            <a:off x="4165800" y="625475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9"/>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descr="C:\Documents and Settings\JEAN\Desktop\AULAS 2017\FIS_III\Raios\Raio2.GIF" id="321" name="Google Shape;321;p29"/>
          <p:cNvPicPr preferRelativeResize="0"/>
          <p:nvPr/>
        </p:nvPicPr>
        <p:blipFill rotWithShape="1">
          <a:blip r:embed="rId3">
            <a:alphaModFix/>
          </a:blip>
          <a:srcRect b="0" l="0" r="0" t="0"/>
          <a:stretch/>
        </p:blipFill>
        <p:spPr>
          <a:xfrm>
            <a:off x="4403728" y="1439863"/>
            <a:ext cx="2879725" cy="4679950"/>
          </a:xfrm>
          <a:prstGeom prst="rect">
            <a:avLst/>
          </a:prstGeom>
          <a:noFill/>
          <a:ln>
            <a:noFill/>
          </a:ln>
        </p:spPr>
      </p:pic>
      <p:sp>
        <p:nvSpPr>
          <p:cNvPr id="322" name="Google Shape;322;p29"/>
          <p:cNvSpPr txBox="1"/>
          <p:nvPr/>
        </p:nvSpPr>
        <p:spPr>
          <a:xfrm>
            <a:off x="4165800" y="630390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0"/>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descr="C:\Documents and Settings\JEAN\Desktop\AULAS 2017\FIS_III\Raios\Raio3.GIF" id="328" name="Google Shape;328;p30"/>
          <p:cNvPicPr preferRelativeResize="0"/>
          <p:nvPr/>
        </p:nvPicPr>
        <p:blipFill rotWithShape="1">
          <a:blip r:embed="rId3">
            <a:alphaModFix/>
          </a:blip>
          <a:srcRect b="0" l="0" r="0" t="0"/>
          <a:stretch/>
        </p:blipFill>
        <p:spPr>
          <a:xfrm>
            <a:off x="4403728" y="1439863"/>
            <a:ext cx="2879725" cy="4679950"/>
          </a:xfrm>
          <a:prstGeom prst="rect">
            <a:avLst/>
          </a:prstGeom>
          <a:noFill/>
          <a:ln>
            <a:noFill/>
          </a:ln>
        </p:spPr>
      </p:pic>
      <p:sp>
        <p:nvSpPr>
          <p:cNvPr id="329" name="Google Shape;329;p30"/>
          <p:cNvSpPr txBox="1"/>
          <p:nvPr/>
        </p:nvSpPr>
        <p:spPr>
          <a:xfrm>
            <a:off x="3913388" y="625475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p:nvPr/>
        </p:nvSpPr>
        <p:spPr>
          <a:xfrm>
            <a:off x="1913558" y="1506275"/>
            <a:ext cx="3534370" cy="626581"/>
          </a:xfrm>
          <a:prstGeom prst="rect">
            <a:avLst/>
          </a:prstGeom>
          <a:solidFill>
            <a:schemeClr val="accent2"/>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3"/>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89" name="Google Shape;89;p3"/>
          <p:cNvSpPr txBox="1"/>
          <p:nvPr/>
        </p:nvSpPr>
        <p:spPr>
          <a:xfrm>
            <a:off x="1919536" y="1537628"/>
            <a:ext cx="4320600" cy="646500"/>
          </a:xfrm>
          <a:prstGeom prst="rect">
            <a:avLst/>
          </a:prstGeom>
          <a:noFill/>
          <a:ln>
            <a:noFill/>
          </a:ln>
        </p:spPr>
        <p:txBody>
          <a:bodyPr anchorCtr="0" anchor="t" bIns="45700" lIns="91425" spcFirstLastPara="1" rIns="91425" wrap="square" tIns="45700">
            <a:spAutoFit/>
          </a:bodyPr>
          <a:lstStyle/>
          <a:p>
            <a:pPr indent="-565150" lvl="0" marL="514350" marR="0" rtl="0" algn="l">
              <a:spcBef>
                <a:spcPts val="0"/>
              </a:spcBef>
              <a:spcAft>
                <a:spcPts val="0"/>
              </a:spcAft>
              <a:buClr>
                <a:schemeClr val="dk1"/>
              </a:buClr>
              <a:buSzPts val="3600"/>
              <a:buFont typeface="Trebuchet MS"/>
              <a:buAutoNum type="arabicPeriod"/>
            </a:pPr>
            <a:r>
              <a:rPr b="1" lang="pt-BR" sz="3600">
                <a:solidFill>
                  <a:schemeClr val="dk1"/>
                </a:solidFill>
                <a:latin typeface="Calibri"/>
                <a:ea typeface="Calibri"/>
                <a:cs typeface="Calibri"/>
                <a:sym typeface="Calibri"/>
              </a:rPr>
              <a:t> Objetivos da aula: </a:t>
            </a:r>
            <a:endParaRPr sz="3600"/>
          </a:p>
        </p:txBody>
      </p:sp>
      <p:sp>
        <p:nvSpPr>
          <p:cNvPr id="90" name="Google Shape;90;p3"/>
          <p:cNvSpPr txBox="1"/>
          <p:nvPr/>
        </p:nvSpPr>
        <p:spPr>
          <a:xfrm>
            <a:off x="696368" y="2276872"/>
            <a:ext cx="11089200" cy="415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800">
                <a:solidFill>
                  <a:schemeClr val="dk1"/>
                </a:solidFill>
                <a:latin typeface="Calibri"/>
                <a:ea typeface="Calibri"/>
                <a:cs typeface="Calibri"/>
                <a:sym typeface="Calibri"/>
              </a:rPr>
              <a:t>1.1</a:t>
            </a:r>
            <a:r>
              <a:rPr lang="pt-BR" sz="2800">
                <a:solidFill>
                  <a:schemeClr val="dk1"/>
                </a:solidFill>
                <a:latin typeface="Calibri"/>
                <a:ea typeface="Calibri"/>
                <a:cs typeface="Calibri"/>
                <a:sym typeface="Calibri"/>
              </a:rPr>
              <a:t> </a:t>
            </a:r>
            <a:r>
              <a:rPr b="1" lang="pt-BR" sz="2800">
                <a:solidFill>
                  <a:schemeClr val="dk1"/>
                </a:solidFill>
                <a:latin typeface="Calibri"/>
                <a:ea typeface="Calibri"/>
                <a:cs typeface="Calibri"/>
                <a:sym typeface="Calibri"/>
              </a:rPr>
              <a:t>Objetivo geral da aula:</a:t>
            </a:r>
            <a:r>
              <a:rPr lang="pt-BR" sz="2800">
                <a:solidFill>
                  <a:schemeClr val="dk1"/>
                </a:solidFill>
                <a:latin typeface="Calibri"/>
                <a:ea typeface="Calibri"/>
                <a:cs typeface="Calibri"/>
                <a:sym typeface="Calibri"/>
              </a:rPr>
              <a:t>  Apresentar os conceitos teóricos iniciais sobre campos elétricos (E), entendendo suas implicações na eletrostática com sua relação com as forças elétricas e o processo de formação dos raios.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b="1" lang="pt-BR" sz="2800">
                <a:solidFill>
                  <a:schemeClr val="dk1"/>
                </a:solidFill>
                <a:latin typeface="Calibri"/>
                <a:ea typeface="Calibri"/>
                <a:cs typeface="Calibri"/>
                <a:sym typeface="Calibri"/>
              </a:rPr>
              <a:t>1.2 Conteúdos a serem abordados:</a:t>
            </a:r>
            <a:endParaRPr/>
          </a:p>
          <a:p>
            <a:pPr indent="0" lvl="0" marL="0" marR="0" rtl="0" algn="l">
              <a:spcBef>
                <a:spcPts val="0"/>
              </a:spcBef>
              <a:spcAft>
                <a:spcPts val="0"/>
              </a:spcAft>
              <a:buNone/>
            </a:pPr>
            <a:r>
              <a:rPr lang="pt-BR" sz="2800">
                <a:solidFill>
                  <a:schemeClr val="dk1"/>
                </a:solidFill>
                <a:latin typeface="Calibri"/>
                <a:ea typeface="Calibri"/>
                <a:cs typeface="Calibri"/>
                <a:sym typeface="Calibri"/>
              </a:rPr>
              <a:t>	</a:t>
            </a:r>
            <a:r>
              <a:rPr lang="pt-BR" sz="2400">
                <a:solidFill>
                  <a:schemeClr val="dk1"/>
                </a:solidFill>
                <a:latin typeface="Calibri"/>
                <a:ea typeface="Calibri"/>
                <a:cs typeface="Calibri"/>
                <a:sym typeface="Calibri"/>
              </a:rPr>
              <a:t>a) Conceito físico de campo;</a:t>
            </a:r>
            <a:endParaRPr/>
          </a:p>
          <a:p>
            <a:pPr indent="0" lvl="0" marL="0" marR="0" rtl="0" algn="l">
              <a:spcBef>
                <a:spcPts val="0"/>
              </a:spcBef>
              <a:spcAft>
                <a:spcPts val="0"/>
              </a:spcAft>
              <a:buNone/>
            </a:pPr>
            <a:r>
              <a:rPr lang="pt-BR" sz="2400">
                <a:solidFill>
                  <a:schemeClr val="dk1"/>
                </a:solidFill>
                <a:latin typeface="Calibri"/>
                <a:ea typeface="Calibri"/>
                <a:cs typeface="Calibri"/>
                <a:sym typeface="Calibri"/>
              </a:rPr>
              <a:t>	b) Definição de campo elétrico;</a:t>
            </a:r>
            <a:endParaRPr/>
          </a:p>
          <a:p>
            <a:pPr indent="0" lvl="0" marL="0" marR="0" rtl="0" algn="l">
              <a:spcBef>
                <a:spcPts val="0"/>
              </a:spcBef>
              <a:spcAft>
                <a:spcPts val="0"/>
              </a:spcAft>
              <a:buNone/>
            </a:pPr>
            <a:r>
              <a:rPr lang="pt-BR" sz="2400">
                <a:solidFill>
                  <a:schemeClr val="dk1"/>
                </a:solidFill>
                <a:latin typeface="Calibri"/>
                <a:ea typeface="Calibri"/>
                <a:cs typeface="Calibri"/>
                <a:sym typeface="Calibri"/>
              </a:rPr>
              <a:t>	c) Paralelo entre campo elétrico e campo gravitacional;</a:t>
            </a:r>
            <a:endParaRPr/>
          </a:p>
          <a:p>
            <a:pPr indent="0" lvl="0" marL="0" marR="0" rtl="0" algn="l">
              <a:spcBef>
                <a:spcPts val="0"/>
              </a:spcBef>
              <a:spcAft>
                <a:spcPts val="0"/>
              </a:spcAft>
              <a:buNone/>
            </a:pPr>
            <a:r>
              <a:rPr lang="pt-BR" sz="2400">
                <a:solidFill>
                  <a:schemeClr val="dk1"/>
                </a:solidFill>
                <a:latin typeface="Calibri"/>
                <a:ea typeface="Calibri"/>
                <a:cs typeface="Calibri"/>
                <a:sym typeface="Calibri"/>
              </a:rPr>
              <a:t>	d) Relação entre campo elétrico e força elétrica;</a:t>
            </a:r>
            <a:endParaRPr/>
          </a:p>
          <a:p>
            <a:pPr indent="0" lvl="0" marL="0" marR="0" rtl="0" algn="l">
              <a:spcBef>
                <a:spcPts val="0"/>
              </a:spcBef>
              <a:spcAft>
                <a:spcPts val="0"/>
              </a:spcAft>
              <a:buNone/>
            </a:pPr>
            <a:r>
              <a:rPr lang="pt-BR" sz="2400">
                <a:solidFill>
                  <a:schemeClr val="dk1"/>
                </a:solidFill>
                <a:latin typeface="Calibri"/>
                <a:ea typeface="Calibri"/>
                <a:cs typeface="Calibri"/>
                <a:sym typeface="Calibri"/>
              </a:rPr>
              <a:t>	e) Raios – formação, processo, mitos e verdades.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1"/>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descr="C:\Documents and Settings\JEAN\Desktop\AULAS 2017\FIS_III\Raios\Raio4.GIF" id="335" name="Google Shape;335;p31"/>
          <p:cNvPicPr preferRelativeResize="0"/>
          <p:nvPr/>
        </p:nvPicPr>
        <p:blipFill rotWithShape="1">
          <a:blip r:embed="rId3">
            <a:alphaModFix/>
          </a:blip>
          <a:srcRect b="0" l="0" r="0" t="0"/>
          <a:stretch/>
        </p:blipFill>
        <p:spPr>
          <a:xfrm>
            <a:off x="4403728" y="1439863"/>
            <a:ext cx="2879725" cy="4679950"/>
          </a:xfrm>
          <a:prstGeom prst="rect">
            <a:avLst/>
          </a:prstGeom>
          <a:noFill/>
          <a:ln>
            <a:noFill/>
          </a:ln>
        </p:spPr>
      </p:pic>
      <p:sp>
        <p:nvSpPr>
          <p:cNvPr id="336" name="Google Shape;336;p31"/>
          <p:cNvSpPr txBox="1"/>
          <p:nvPr/>
        </p:nvSpPr>
        <p:spPr>
          <a:xfrm>
            <a:off x="3913388" y="625475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2"/>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descr="C:\Documents and Settings\JEAN\Desktop\AULAS 2017\FIS_III\Raios\Raio1.GIF" id="342" name="Google Shape;342;p32"/>
          <p:cNvPicPr preferRelativeResize="0"/>
          <p:nvPr/>
        </p:nvPicPr>
        <p:blipFill rotWithShape="1">
          <a:blip r:embed="rId3">
            <a:alphaModFix/>
          </a:blip>
          <a:srcRect b="0" l="0" r="0" t="0"/>
          <a:stretch/>
        </p:blipFill>
        <p:spPr>
          <a:xfrm>
            <a:off x="4403728" y="1439863"/>
            <a:ext cx="2925763" cy="4679950"/>
          </a:xfrm>
          <a:prstGeom prst="rect">
            <a:avLst/>
          </a:prstGeom>
          <a:noFill/>
          <a:ln>
            <a:noFill/>
          </a:ln>
        </p:spPr>
      </p:pic>
      <p:sp>
        <p:nvSpPr>
          <p:cNvPr id="343" name="Google Shape;343;p32"/>
          <p:cNvSpPr txBox="1"/>
          <p:nvPr/>
        </p:nvSpPr>
        <p:spPr>
          <a:xfrm>
            <a:off x="4235025" y="6119825"/>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3"/>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descr="C:\Documents and Settings\JEAN\Desktop\AULAS 2017\FIS_III\Raios\Raio2.GIF" id="349" name="Google Shape;349;p33"/>
          <p:cNvPicPr preferRelativeResize="0"/>
          <p:nvPr/>
        </p:nvPicPr>
        <p:blipFill rotWithShape="1">
          <a:blip r:embed="rId3">
            <a:alphaModFix/>
          </a:blip>
          <a:srcRect b="0" l="0" r="0" t="0"/>
          <a:stretch/>
        </p:blipFill>
        <p:spPr>
          <a:xfrm>
            <a:off x="4403728" y="1439863"/>
            <a:ext cx="2925763" cy="4679950"/>
          </a:xfrm>
          <a:prstGeom prst="rect">
            <a:avLst/>
          </a:prstGeom>
          <a:noFill/>
          <a:ln>
            <a:noFill/>
          </a:ln>
        </p:spPr>
      </p:pic>
      <p:sp>
        <p:nvSpPr>
          <p:cNvPr id="350" name="Google Shape;350;p33"/>
          <p:cNvSpPr txBox="1"/>
          <p:nvPr/>
        </p:nvSpPr>
        <p:spPr>
          <a:xfrm>
            <a:off x="4165800" y="625475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4"/>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descr="C:\Documents and Settings\JEAN\Desktop\AULAS 2017\FIS_III\Raios\Raio3.GIF" id="356" name="Google Shape;356;p34"/>
          <p:cNvPicPr preferRelativeResize="0"/>
          <p:nvPr/>
        </p:nvPicPr>
        <p:blipFill rotWithShape="1">
          <a:blip r:embed="rId3">
            <a:alphaModFix/>
          </a:blip>
          <a:srcRect b="0" l="0" r="0" t="0"/>
          <a:stretch/>
        </p:blipFill>
        <p:spPr>
          <a:xfrm>
            <a:off x="4403725" y="1439863"/>
            <a:ext cx="2971800" cy="4679950"/>
          </a:xfrm>
          <a:prstGeom prst="rect">
            <a:avLst/>
          </a:prstGeom>
          <a:noFill/>
          <a:ln>
            <a:noFill/>
          </a:ln>
        </p:spPr>
      </p:pic>
      <p:sp>
        <p:nvSpPr>
          <p:cNvPr id="357" name="Google Shape;357;p34"/>
          <p:cNvSpPr txBox="1"/>
          <p:nvPr/>
        </p:nvSpPr>
        <p:spPr>
          <a:xfrm>
            <a:off x="4165800" y="625475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5"/>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descr="C:\Documents and Settings\JEAN\Desktop\AULAS 2017\FIS_III\Raios\Raio4.GIF" id="363" name="Google Shape;363;p35"/>
          <p:cNvPicPr preferRelativeResize="0"/>
          <p:nvPr/>
        </p:nvPicPr>
        <p:blipFill rotWithShape="1">
          <a:blip r:embed="rId3">
            <a:alphaModFix/>
          </a:blip>
          <a:srcRect b="0" l="0" r="0" t="0"/>
          <a:stretch/>
        </p:blipFill>
        <p:spPr>
          <a:xfrm>
            <a:off x="4403725" y="1439863"/>
            <a:ext cx="2971800" cy="4679950"/>
          </a:xfrm>
          <a:prstGeom prst="rect">
            <a:avLst/>
          </a:prstGeom>
          <a:noFill/>
          <a:ln>
            <a:noFill/>
          </a:ln>
        </p:spPr>
      </p:pic>
      <p:sp>
        <p:nvSpPr>
          <p:cNvPr id="364" name="Google Shape;364;p35"/>
          <p:cNvSpPr txBox="1"/>
          <p:nvPr/>
        </p:nvSpPr>
        <p:spPr>
          <a:xfrm>
            <a:off x="3959425" y="625475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6"/>
          <p:cNvSpPr txBox="1"/>
          <p:nvPr>
            <p:ph type="title"/>
          </p:nvPr>
        </p:nvSpPr>
        <p:spPr>
          <a:xfrm>
            <a:off x="1775520" y="1412776"/>
            <a:ext cx="10959008" cy="6328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r>
              <a:rPr b="1" lang="pt-BR">
                <a:solidFill>
                  <a:schemeClr val="dk1"/>
                </a:solidFill>
              </a:rPr>
              <a:t>Formação do raio - passos:</a:t>
            </a:r>
            <a:endParaRPr/>
          </a:p>
        </p:txBody>
      </p:sp>
      <p:pic>
        <p:nvPicPr>
          <p:cNvPr descr="anim_raios20" id="370" name="Google Shape;370;p36"/>
          <p:cNvPicPr preferRelativeResize="0"/>
          <p:nvPr>
            <p:ph idx="1" type="body"/>
          </p:nvPr>
        </p:nvPicPr>
        <p:blipFill rotWithShape="1">
          <a:blip r:embed="rId3">
            <a:alphaModFix/>
          </a:blip>
          <a:srcRect b="0" l="0" r="0" t="0"/>
          <a:stretch/>
        </p:blipFill>
        <p:spPr>
          <a:xfrm>
            <a:off x="7498552" y="1210251"/>
            <a:ext cx="3384300" cy="5120700"/>
          </a:xfrm>
          <a:prstGeom prst="rect">
            <a:avLst/>
          </a:prstGeom>
          <a:noFill/>
          <a:ln>
            <a:noFill/>
          </a:ln>
        </p:spPr>
      </p:pic>
      <p:sp>
        <p:nvSpPr>
          <p:cNvPr id="371" name="Google Shape;371;p36"/>
          <p:cNvSpPr txBox="1"/>
          <p:nvPr>
            <p:ph idx="12" type="sldNum"/>
          </p:nvPr>
        </p:nvSpPr>
        <p:spPr>
          <a:xfrm>
            <a:off x="11582400" y="5808663"/>
            <a:ext cx="609600" cy="5222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372" name="Google Shape;372;p36"/>
          <p:cNvSpPr txBox="1"/>
          <p:nvPr/>
        </p:nvSpPr>
        <p:spPr>
          <a:xfrm>
            <a:off x="983432" y="2420888"/>
            <a:ext cx="6034800" cy="2606400"/>
          </a:xfrm>
          <a:prstGeom prst="rect">
            <a:avLst/>
          </a:prstGeom>
          <a:noFill/>
          <a:ln>
            <a:noFill/>
          </a:ln>
        </p:spPr>
        <p:txBody>
          <a:bodyPr anchorCtr="0" anchor="t" bIns="45700" lIns="91425" spcFirstLastPara="1" rIns="91425" wrap="square" tIns="45700">
            <a:spAutoFit/>
          </a:bodyPr>
          <a:lstStyle/>
          <a:p>
            <a:pPr indent="-177800" lvl="0" marL="0" marR="0" rtl="0" algn="ctr">
              <a:spcBef>
                <a:spcPts val="0"/>
              </a:spcBef>
              <a:spcAft>
                <a:spcPts val="0"/>
              </a:spcAft>
              <a:buClr>
                <a:schemeClr val="dk1"/>
              </a:buClr>
              <a:buSzPts val="2800"/>
              <a:buFont typeface="Noto Sans Symbols"/>
              <a:buChar char="✔"/>
            </a:pPr>
            <a:r>
              <a:rPr lang="pt-BR" sz="2800">
                <a:solidFill>
                  <a:schemeClr val="dk1"/>
                </a:solidFill>
                <a:latin typeface="Calibri"/>
                <a:ea typeface="Calibri"/>
                <a:cs typeface="Calibri"/>
                <a:sym typeface="Calibri"/>
              </a:rPr>
              <a:t> Campo elétrico ioniza o ar;</a:t>
            </a:r>
            <a:endParaRPr/>
          </a:p>
          <a:p>
            <a:pPr indent="-177800" lvl="0" marL="0" marR="0" rtl="0" algn="ctr">
              <a:spcBef>
                <a:spcPts val="1400"/>
              </a:spcBef>
              <a:spcAft>
                <a:spcPts val="0"/>
              </a:spcAft>
              <a:buClr>
                <a:schemeClr val="dk1"/>
              </a:buClr>
              <a:buSzPts val="2800"/>
              <a:buFont typeface="Noto Sans Symbols"/>
              <a:buChar char="✔"/>
            </a:pPr>
            <a:r>
              <a:rPr lang="pt-BR" sz="2800">
                <a:solidFill>
                  <a:schemeClr val="dk1"/>
                </a:solidFill>
                <a:latin typeface="Calibri"/>
                <a:ea typeface="Calibri"/>
                <a:cs typeface="Calibri"/>
                <a:sym typeface="Calibri"/>
              </a:rPr>
              <a:t> Descarga líder (100 km/s) invisível;</a:t>
            </a:r>
            <a:endParaRPr/>
          </a:p>
          <a:p>
            <a:pPr indent="-177800" lvl="0" marL="0" marR="0" rtl="0" algn="ctr">
              <a:spcBef>
                <a:spcPts val="1400"/>
              </a:spcBef>
              <a:spcAft>
                <a:spcPts val="0"/>
              </a:spcAft>
              <a:buClr>
                <a:schemeClr val="dk1"/>
              </a:buClr>
              <a:buSzPts val="2800"/>
              <a:buFont typeface="Noto Sans Symbols"/>
              <a:buChar char="✔"/>
            </a:pPr>
            <a:r>
              <a:rPr lang="pt-BR" sz="2800">
                <a:solidFill>
                  <a:schemeClr val="dk1"/>
                </a:solidFill>
                <a:latin typeface="Calibri"/>
                <a:ea typeface="Calibri"/>
                <a:cs typeface="Calibri"/>
                <a:sym typeface="Calibri"/>
              </a:rPr>
              <a:t> Quando a descarga líder está entre 20 e 50m do solo surge a descarga de conexão, esta sim visível.</a:t>
            </a:r>
            <a:endParaRPr/>
          </a:p>
        </p:txBody>
      </p:sp>
      <p:sp>
        <p:nvSpPr>
          <p:cNvPr id="373" name="Google Shape;373;p36"/>
          <p:cNvSpPr txBox="1"/>
          <p:nvPr/>
        </p:nvSpPr>
        <p:spPr>
          <a:xfrm>
            <a:off x="7260500" y="633095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7"/>
          <p:cNvSpPr txBox="1"/>
          <p:nvPr>
            <p:ph type="title"/>
          </p:nvPr>
        </p:nvSpPr>
        <p:spPr>
          <a:xfrm>
            <a:off x="1726596" y="1290464"/>
            <a:ext cx="10687049"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r>
              <a:rPr b="1" lang="pt-BR">
                <a:solidFill>
                  <a:schemeClr val="dk1"/>
                </a:solidFill>
              </a:rPr>
              <a:t>Magnitude de corrente do raio:</a:t>
            </a:r>
            <a:endParaRPr/>
          </a:p>
        </p:txBody>
      </p:sp>
      <p:sp>
        <p:nvSpPr>
          <p:cNvPr id="379" name="Google Shape;379;p37"/>
          <p:cNvSpPr txBox="1"/>
          <p:nvPr>
            <p:ph idx="1" type="body"/>
          </p:nvPr>
        </p:nvSpPr>
        <p:spPr>
          <a:xfrm>
            <a:off x="818494" y="2204864"/>
            <a:ext cx="5462587" cy="338437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pt-BR"/>
              <a:t>Lâmpada de 100W: 0,25 amperes </a:t>
            </a:r>
            <a:endParaRPr/>
          </a:p>
          <a:p>
            <a:pPr indent="-342900" lvl="0" marL="342900" rtl="0" algn="l">
              <a:spcBef>
                <a:spcPts val="1000"/>
              </a:spcBef>
              <a:spcAft>
                <a:spcPts val="0"/>
              </a:spcAft>
              <a:buSzPts val="2240"/>
              <a:buChar char="►"/>
            </a:pPr>
            <a:r>
              <a:rPr lang="pt-BR"/>
              <a:t>0,1% excede 200.000 amperes.</a:t>
            </a:r>
            <a:endParaRPr/>
          </a:p>
          <a:p>
            <a:pPr indent="-342900" lvl="0" marL="342900" rtl="0" algn="l">
              <a:spcBef>
                <a:spcPts val="1000"/>
              </a:spcBef>
              <a:spcAft>
                <a:spcPts val="0"/>
              </a:spcAft>
              <a:buSzPts val="2240"/>
              <a:buChar char="►"/>
            </a:pPr>
            <a:r>
              <a:rPr lang="pt-BR"/>
              <a:t>0,7% excede 100.000 amperes.</a:t>
            </a:r>
            <a:endParaRPr/>
          </a:p>
          <a:p>
            <a:pPr indent="-342900" lvl="0" marL="342900" rtl="0" algn="l">
              <a:spcBef>
                <a:spcPts val="1000"/>
              </a:spcBef>
              <a:spcAft>
                <a:spcPts val="0"/>
              </a:spcAft>
              <a:buSzPts val="2240"/>
              <a:buChar char="►"/>
            </a:pPr>
            <a:r>
              <a:rPr lang="pt-BR"/>
              <a:t>6% excede 60.000 amperes.</a:t>
            </a:r>
            <a:endParaRPr/>
          </a:p>
          <a:p>
            <a:pPr indent="-342900" lvl="0" marL="342900" rtl="0" algn="l">
              <a:spcBef>
                <a:spcPts val="1000"/>
              </a:spcBef>
              <a:spcAft>
                <a:spcPts val="0"/>
              </a:spcAft>
              <a:buSzPts val="2240"/>
              <a:buChar char="►"/>
            </a:pPr>
            <a:r>
              <a:rPr lang="pt-BR"/>
              <a:t>50% excede 15.000 amperes. </a:t>
            </a:r>
            <a:endParaRPr/>
          </a:p>
          <a:p>
            <a:pPr indent="-342900" lvl="0" marL="342900" rtl="0" algn="l">
              <a:spcBef>
                <a:spcPts val="1000"/>
              </a:spcBef>
              <a:spcAft>
                <a:spcPts val="0"/>
              </a:spcAft>
              <a:buSzPts val="2240"/>
              <a:buFont typeface="Noto Sans Symbols"/>
              <a:buNone/>
            </a:pPr>
            <a:r>
              <a:rPr lang="pt-BR"/>
              <a:t>    Suficiente para 60.000 lâmpadas.</a:t>
            </a:r>
            <a:endParaRPr/>
          </a:p>
        </p:txBody>
      </p:sp>
      <p:pic>
        <p:nvPicPr>
          <p:cNvPr descr="raio2" id="380" name="Google Shape;380;p37"/>
          <p:cNvPicPr preferRelativeResize="0"/>
          <p:nvPr>
            <p:ph idx="3" type="body"/>
          </p:nvPr>
        </p:nvPicPr>
        <p:blipFill rotWithShape="1">
          <a:blip r:embed="rId3">
            <a:alphaModFix/>
          </a:blip>
          <a:srcRect b="0" l="0" r="0" t="0"/>
          <a:stretch/>
        </p:blipFill>
        <p:spPr>
          <a:xfrm>
            <a:off x="5962350" y="4116925"/>
            <a:ext cx="2738700" cy="2218800"/>
          </a:xfrm>
          <a:prstGeom prst="rect">
            <a:avLst/>
          </a:prstGeom>
          <a:noFill/>
          <a:ln>
            <a:noFill/>
          </a:ln>
        </p:spPr>
      </p:pic>
      <p:sp>
        <p:nvSpPr>
          <p:cNvPr id="381" name="Google Shape;381;p37"/>
          <p:cNvSpPr txBox="1"/>
          <p:nvPr>
            <p:ph idx="12" type="sldNum"/>
          </p:nvPr>
        </p:nvSpPr>
        <p:spPr>
          <a:xfrm>
            <a:off x="11582400" y="5813425"/>
            <a:ext cx="609600" cy="5222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pic>
        <p:nvPicPr>
          <p:cNvPr descr="raio4" id="382" name="Google Shape;382;p37"/>
          <p:cNvPicPr preferRelativeResize="0"/>
          <p:nvPr>
            <p:ph idx="2" type="body"/>
          </p:nvPr>
        </p:nvPicPr>
        <p:blipFill rotWithShape="1">
          <a:blip r:embed="rId4">
            <a:alphaModFix/>
          </a:blip>
          <a:srcRect b="0" l="0" r="0" t="0"/>
          <a:stretch/>
        </p:blipFill>
        <p:spPr>
          <a:xfrm>
            <a:off x="8370549" y="1290475"/>
            <a:ext cx="3453300" cy="2687400"/>
          </a:xfrm>
          <a:prstGeom prst="rect">
            <a:avLst/>
          </a:prstGeom>
          <a:noFill/>
          <a:ln>
            <a:noFill/>
          </a:ln>
        </p:spPr>
      </p:pic>
      <p:sp>
        <p:nvSpPr>
          <p:cNvPr id="383" name="Google Shape;383;p37"/>
          <p:cNvSpPr txBox="1"/>
          <p:nvPr/>
        </p:nvSpPr>
        <p:spPr>
          <a:xfrm>
            <a:off x="8834625" y="4063425"/>
            <a:ext cx="2853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5">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
        <p:nvSpPr>
          <p:cNvPr id="384" name="Google Shape;384;p37"/>
          <p:cNvSpPr txBox="1"/>
          <p:nvPr/>
        </p:nvSpPr>
        <p:spPr>
          <a:xfrm>
            <a:off x="5401500" y="6335725"/>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6">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0" st="0"/>
                                            </p:txEl>
                                          </p:spTgt>
                                        </p:tgtEl>
                                        <p:attrNameLst>
                                          <p:attrName>style.visibility</p:attrName>
                                        </p:attrNameLst>
                                      </p:cBhvr>
                                      <p:to>
                                        <p:strVal val="visible"/>
                                      </p:to>
                                    </p:set>
                                    <p:animEffect filter="fade" transition="in">
                                      <p:cBhvr>
                                        <p:cTn dur="1000"/>
                                        <p:tgtEl>
                                          <p:spTgt spid="3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1" st="1"/>
                                            </p:txEl>
                                          </p:spTgt>
                                        </p:tgtEl>
                                        <p:attrNameLst>
                                          <p:attrName>style.visibility</p:attrName>
                                        </p:attrNameLst>
                                      </p:cBhvr>
                                      <p:to>
                                        <p:strVal val="visible"/>
                                      </p:to>
                                    </p:set>
                                    <p:animEffect filter="fade" transition="in">
                                      <p:cBhvr>
                                        <p:cTn dur="1000"/>
                                        <p:tgtEl>
                                          <p:spTgt spid="3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2" st="2"/>
                                            </p:txEl>
                                          </p:spTgt>
                                        </p:tgtEl>
                                        <p:attrNameLst>
                                          <p:attrName>style.visibility</p:attrName>
                                        </p:attrNameLst>
                                      </p:cBhvr>
                                      <p:to>
                                        <p:strVal val="visible"/>
                                      </p:to>
                                    </p:set>
                                    <p:animEffect filter="fade" transition="in">
                                      <p:cBhvr>
                                        <p:cTn dur="1000"/>
                                        <p:tgtEl>
                                          <p:spTgt spid="3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3" st="3"/>
                                            </p:txEl>
                                          </p:spTgt>
                                        </p:tgtEl>
                                        <p:attrNameLst>
                                          <p:attrName>style.visibility</p:attrName>
                                        </p:attrNameLst>
                                      </p:cBhvr>
                                      <p:to>
                                        <p:strVal val="visible"/>
                                      </p:to>
                                    </p:set>
                                    <p:animEffect filter="fade" transition="in">
                                      <p:cBhvr>
                                        <p:cTn dur="1000"/>
                                        <p:tgtEl>
                                          <p:spTgt spid="3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4" st="4"/>
                                            </p:txEl>
                                          </p:spTgt>
                                        </p:tgtEl>
                                        <p:attrNameLst>
                                          <p:attrName>style.visibility</p:attrName>
                                        </p:attrNameLst>
                                      </p:cBhvr>
                                      <p:to>
                                        <p:strVal val="visible"/>
                                      </p:to>
                                    </p:set>
                                    <p:animEffect filter="fade" transition="in">
                                      <p:cBhvr>
                                        <p:cTn dur="1000"/>
                                        <p:tgtEl>
                                          <p:spTgt spid="3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5" st="5"/>
                                            </p:txEl>
                                          </p:spTgt>
                                        </p:tgtEl>
                                        <p:attrNameLst>
                                          <p:attrName>style.visibility</p:attrName>
                                        </p:attrNameLst>
                                      </p:cBhvr>
                                      <p:to>
                                        <p:strVal val="visible"/>
                                      </p:to>
                                    </p:set>
                                    <p:animEffect filter="fade" transition="in">
                                      <p:cBhvr>
                                        <p:cTn dur="1000"/>
                                        <p:tgtEl>
                                          <p:spTgt spid="37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descr="raio4" id="389" name="Google Shape;389;p38"/>
          <p:cNvPicPr preferRelativeResize="0"/>
          <p:nvPr/>
        </p:nvPicPr>
        <p:blipFill rotWithShape="1">
          <a:blip r:embed="rId3">
            <a:alphaModFix/>
          </a:blip>
          <a:srcRect b="4566" l="3961" r="0" t="0"/>
          <a:stretch/>
        </p:blipFill>
        <p:spPr>
          <a:xfrm>
            <a:off x="47325" y="1484776"/>
            <a:ext cx="6208807" cy="4800625"/>
          </a:xfrm>
          <a:prstGeom prst="rect">
            <a:avLst/>
          </a:prstGeom>
          <a:noFill/>
          <a:ln>
            <a:noFill/>
          </a:ln>
        </p:spPr>
      </p:pic>
      <p:pic>
        <p:nvPicPr>
          <p:cNvPr descr="raio2" id="390" name="Google Shape;390;p38"/>
          <p:cNvPicPr preferRelativeResize="0"/>
          <p:nvPr/>
        </p:nvPicPr>
        <p:blipFill rotWithShape="1">
          <a:blip r:embed="rId4">
            <a:alphaModFix/>
          </a:blip>
          <a:srcRect b="0" l="0" r="12500" t="0"/>
          <a:stretch/>
        </p:blipFill>
        <p:spPr>
          <a:xfrm>
            <a:off x="6671150" y="1484764"/>
            <a:ext cx="5184575" cy="4800636"/>
          </a:xfrm>
          <a:prstGeom prst="rect">
            <a:avLst/>
          </a:prstGeom>
          <a:noFill/>
          <a:ln>
            <a:noFill/>
          </a:ln>
        </p:spPr>
      </p:pic>
      <p:sp>
        <p:nvSpPr>
          <p:cNvPr id="391" name="Google Shape;391;p38"/>
          <p:cNvSpPr txBox="1"/>
          <p:nvPr/>
        </p:nvSpPr>
        <p:spPr>
          <a:xfrm>
            <a:off x="1221525" y="633075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5">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
        <p:nvSpPr>
          <p:cNvPr id="392" name="Google Shape;392;p38"/>
          <p:cNvSpPr txBox="1"/>
          <p:nvPr/>
        </p:nvSpPr>
        <p:spPr>
          <a:xfrm>
            <a:off x="7515625" y="6329950"/>
            <a:ext cx="386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t>
            </a:r>
            <a:r>
              <a:rPr lang="pt-BR" sz="1200" u="sng">
                <a:solidFill>
                  <a:schemeClr val="dk1"/>
                </a:solidFill>
                <a:latin typeface="Times New Roman"/>
                <a:ea typeface="Times New Roman"/>
                <a:cs typeface="Times New Roman"/>
                <a:sym typeface="Times New Roman"/>
                <a:hlinkClick r:id="rId6">
                  <a:extLst>
                    <a:ext uri="{A12FA001-AC4F-418D-AE19-62706E023703}">
                      <ahyp:hlinkClr val="tx"/>
                    </a:ext>
                  </a:extLst>
                </a:hlinkClick>
              </a:rPr>
              <a:t>http://www.mundociencia.com.br/fisica/eletricidade</a:t>
            </a:r>
            <a:r>
              <a:rPr lang="pt-BR" sz="1200">
                <a:solidFill>
                  <a:schemeClr val="dk1"/>
                </a:solidFill>
                <a:latin typeface="Times New Roman"/>
                <a:ea typeface="Times New Roman"/>
                <a:cs typeface="Times New Roman"/>
                <a:sym typeface="Times New Roman"/>
              </a:rPr>
              <a:t>. Acesso em 22 ago. 2020.</a:t>
            </a:r>
            <a:endParaRPr>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9"/>
          <p:cNvSpPr txBox="1"/>
          <p:nvPr>
            <p:ph type="title"/>
          </p:nvPr>
        </p:nvSpPr>
        <p:spPr>
          <a:xfrm>
            <a:off x="1055440" y="1340768"/>
            <a:ext cx="10959008" cy="632858"/>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pt-BR" sz="3800">
                <a:solidFill>
                  <a:schemeClr val="dk1"/>
                </a:solidFill>
              </a:rPr>
              <a:t>Mito: “ Um raio nunca cai 2 vezes no mesmo lugar...”</a:t>
            </a:r>
            <a:endParaRPr/>
          </a:p>
        </p:txBody>
      </p:sp>
      <p:pic>
        <p:nvPicPr>
          <p:cNvPr descr="Imagem01" id="399" name="Google Shape;399;p39"/>
          <p:cNvPicPr preferRelativeResize="0"/>
          <p:nvPr>
            <p:ph idx="1" type="body"/>
          </p:nvPr>
        </p:nvPicPr>
        <p:blipFill rotWithShape="1">
          <a:blip r:embed="rId3">
            <a:alphaModFix/>
          </a:blip>
          <a:srcRect b="0" l="0" r="0" t="0"/>
          <a:stretch/>
        </p:blipFill>
        <p:spPr>
          <a:xfrm>
            <a:off x="2495600" y="1973625"/>
            <a:ext cx="6626100" cy="4483800"/>
          </a:xfrm>
          <a:prstGeom prst="rect">
            <a:avLst/>
          </a:prstGeom>
          <a:noFill/>
          <a:ln>
            <a:noFill/>
          </a:ln>
        </p:spPr>
      </p:pic>
      <p:sp>
        <p:nvSpPr>
          <p:cNvPr id="400" name="Google Shape;400;p39"/>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401" name="Google Shape;401;p39"/>
          <p:cNvSpPr txBox="1"/>
          <p:nvPr/>
        </p:nvSpPr>
        <p:spPr>
          <a:xfrm>
            <a:off x="4308650" y="648870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0"/>
          <p:cNvSpPr txBox="1"/>
          <p:nvPr>
            <p:ph type="title"/>
          </p:nvPr>
        </p:nvSpPr>
        <p:spPr>
          <a:xfrm>
            <a:off x="1775520" y="1362472"/>
            <a:ext cx="10687049"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r>
              <a:rPr b="1" lang="pt-BR">
                <a:solidFill>
                  <a:schemeClr val="dk1"/>
                </a:solidFill>
              </a:rPr>
              <a:t>Lendas, crenças e crendices:</a:t>
            </a:r>
            <a:endParaRPr/>
          </a:p>
        </p:txBody>
      </p:sp>
      <p:sp>
        <p:nvSpPr>
          <p:cNvPr id="407" name="Google Shape;407;p40"/>
          <p:cNvSpPr txBox="1"/>
          <p:nvPr>
            <p:ph idx="1" type="body"/>
          </p:nvPr>
        </p:nvSpPr>
        <p:spPr>
          <a:xfrm>
            <a:off x="1775520" y="2128822"/>
            <a:ext cx="5330825" cy="391703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240"/>
              <a:buChar char="►"/>
            </a:pPr>
            <a:r>
              <a:rPr lang="pt-BR"/>
              <a:t>Não abanar para o raio em dias de tempestade;</a:t>
            </a:r>
            <a:endParaRPr/>
          </a:p>
          <a:p>
            <a:pPr indent="-342900" lvl="0" marL="342900" rtl="0" algn="l">
              <a:lnSpc>
                <a:spcPct val="90000"/>
              </a:lnSpc>
              <a:spcBef>
                <a:spcPts val="1000"/>
              </a:spcBef>
              <a:spcAft>
                <a:spcPts val="0"/>
              </a:spcAft>
              <a:buSzPts val="2240"/>
              <a:buChar char="►"/>
            </a:pPr>
            <a:r>
              <a:rPr lang="pt-BR"/>
              <a:t>Acender velas;</a:t>
            </a:r>
            <a:endParaRPr/>
          </a:p>
          <a:p>
            <a:pPr indent="-342900" lvl="0" marL="342900" rtl="0" algn="l">
              <a:lnSpc>
                <a:spcPct val="90000"/>
              </a:lnSpc>
              <a:spcBef>
                <a:spcPts val="1000"/>
              </a:spcBef>
              <a:spcAft>
                <a:spcPts val="0"/>
              </a:spcAft>
              <a:buSzPts val="2240"/>
              <a:buChar char="►"/>
            </a:pPr>
            <a:r>
              <a:rPr lang="pt-BR"/>
              <a:t>Ficar escondido;</a:t>
            </a:r>
            <a:endParaRPr/>
          </a:p>
          <a:p>
            <a:pPr indent="-342900" lvl="0" marL="342900" rtl="0" algn="l">
              <a:lnSpc>
                <a:spcPct val="90000"/>
              </a:lnSpc>
              <a:spcBef>
                <a:spcPts val="1000"/>
              </a:spcBef>
              <a:spcAft>
                <a:spcPts val="0"/>
              </a:spcAft>
              <a:buSzPts val="2240"/>
              <a:buChar char="►"/>
            </a:pPr>
            <a:r>
              <a:rPr lang="pt-BR"/>
              <a:t>Rezar encolhidinho;</a:t>
            </a:r>
            <a:endParaRPr/>
          </a:p>
          <a:p>
            <a:pPr indent="-342900" lvl="0" marL="342900" rtl="0" algn="l">
              <a:lnSpc>
                <a:spcPct val="90000"/>
              </a:lnSpc>
              <a:spcBef>
                <a:spcPts val="1000"/>
              </a:spcBef>
              <a:spcAft>
                <a:spcPts val="0"/>
              </a:spcAft>
              <a:buSzPts val="2240"/>
              <a:buChar char="►"/>
            </a:pPr>
            <a:r>
              <a:rPr lang="pt-BR"/>
              <a:t>Cobrir espelhos;</a:t>
            </a:r>
            <a:endParaRPr/>
          </a:p>
          <a:p>
            <a:pPr indent="-342900" lvl="0" marL="342900" rtl="0" algn="l">
              <a:lnSpc>
                <a:spcPct val="90000"/>
              </a:lnSpc>
              <a:spcBef>
                <a:spcPts val="1000"/>
              </a:spcBef>
              <a:spcAft>
                <a:spcPts val="0"/>
              </a:spcAft>
              <a:buSzPts val="2240"/>
              <a:buChar char="►"/>
            </a:pPr>
            <a:r>
              <a:rPr lang="pt-BR"/>
              <a:t>Carregar amuleto colhido no local da queda de um raio.</a:t>
            </a:r>
            <a:endParaRPr/>
          </a:p>
        </p:txBody>
      </p:sp>
      <p:pic>
        <p:nvPicPr>
          <p:cNvPr id="408" name="Google Shape;408;p40"/>
          <p:cNvPicPr preferRelativeResize="0"/>
          <p:nvPr>
            <p:ph idx="2" type="body"/>
          </p:nvPr>
        </p:nvPicPr>
        <p:blipFill rotWithShape="1">
          <a:blip r:embed="rId3">
            <a:alphaModFix/>
          </a:blip>
          <a:srcRect b="0" l="0" r="0" t="0"/>
          <a:stretch/>
        </p:blipFill>
        <p:spPr>
          <a:xfrm>
            <a:off x="7832204" y="1285710"/>
            <a:ext cx="3024300" cy="5171700"/>
          </a:xfrm>
          <a:prstGeom prst="rect">
            <a:avLst/>
          </a:prstGeom>
          <a:noFill/>
          <a:ln>
            <a:noFill/>
          </a:ln>
        </p:spPr>
      </p:pic>
      <p:sp>
        <p:nvSpPr>
          <p:cNvPr id="409" name="Google Shape;409;p40"/>
          <p:cNvSpPr txBox="1"/>
          <p:nvPr>
            <p:ph idx="12" type="sldNum"/>
          </p:nvPr>
        </p:nvSpPr>
        <p:spPr>
          <a:xfrm>
            <a:off x="11582400" y="5778500"/>
            <a:ext cx="609600" cy="5222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
        <p:nvSpPr>
          <p:cNvPr id="410" name="Google Shape;410;p40"/>
          <p:cNvSpPr txBox="1"/>
          <p:nvPr/>
        </p:nvSpPr>
        <p:spPr>
          <a:xfrm>
            <a:off x="7844350" y="645740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4"/>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96" name="Google Shape;96;p4"/>
          <p:cNvSpPr/>
          <p:nvPr/>
        </p:nvSpPr>
        <p:spPr>
          <a:xfrm>
            <a:off x="1859622" y="1506275"/>
            <a:ext cx="4380394" cy="626581"/>
          </a:xfrm>
          <a:prstGeom prst="rect">
            <a:avLst/>
          </a:prstGeom>
          <a:solidFill>
            <a:schemeClr val="accent2"/>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4"/>
          <p:cNvSpPr txBox="1"/>
          <p:nvPr/>
        </p:nvSpPr>
        <p:spPr>
          <a:xfrm>
            <a:off x="1859622" y="1554702"/>
            <a:ext cx="5832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3600">
                <a:solidFill>
                  <a:schemeClr val="dk1"/>
                </a:solidFill>
                <a:latin typeface="Calibri"/>
                <a:ea typeface="Calibri"/>
                <a:cs typeface="Calibri"/>
                <a:sym typeface="Calibri"/>
              </a:rPr>
              <a:t>Recordando a aula anterior</a:t>
            </a:r>
            <a:endParaRPr sz="3600"/>
          </a:p>
        </p:txBody>
      </p:sp>
      <p:sp>
        <p:nvSpPr>
          <p:cNvPr id="98" name="Google Shape;98;p4"/>
          <p:cNvSpPr txBox="1"/>
          <p:nvPr/>
        </p:nvSpPr>
        <p:spPr>
          <a:xfrm>
            <a:off x="828644" y="2447458"/>
            <a:ext cx="8219684"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pt-BR" sz="2000">
                <a:solidFill>
                  <a:srgbClr val="FF0000"/>
                </a:solidFill>
                <a:latin typeface="Calibri"/>
                <a:ea typeface="Calibri"/>
                <a:cs typeface="Calibri"/>
                <a:sym typeface="Calibri"/>
              </a:rPr>
              <a:t>Conceitos já trabalhados</a:t>
            </a:r>
            <a:r>
              <a:rPr lang="pt-BR" sz="2000">
                <a:solidFill>
                  <a:srgbClr val="FF0000"/>
                </a:solidFill>
                <a:latin typeface="Calibri"/>
                <a:ea typeface="Calibri"/>
                <a:cs typeface="Calibri"/>
                <a:sym typeface="Calibri"/>
              </a:rPr>
              <a:t>: cargas elétricas, eletrização e seus efeitos.</a:t>
            </a:r>
            <a:r>
              <a:rPr lang="pt-BR" sz="2000">
                <a:solidFill>
                  <a:schemeClr val="dk1"/>
                </a:solidFill>
                <a:latin typeface="Calibri"/>
                <a:ea typeface="Calibri"/>
                <a:cs typeface="Calibri"/>
                <a:sym typeface="Calibri"/>
              </a:rPr>
              <a:t> </a:t>
            </a:r>
            <a:endParaRPr/>
          </a:p>
        </p:txBody>
      </p:sp>
      <p:pic>
        <p:nvPicPr>
          <p:cNvPr descr="Resultado de imagem para lembrar" id="99" name="Google Shape;99;p4"/>
          <p:cNvPicPr preferRelativeResize="0"/>
          <p:nvPr/>
        </p:nvPicPr>
        <p:blipFill rotWithShape="1">
          <a:blip r:embed="rId3">
            <a:alphaModFix/>
          </a:blip>
          <a:srcRect b="72219" l="0" r="12542" t="0"/>
          <a:stretch/>
        </p:blipFill>
        <p:spPr>
          <a:xfrm>
            <a:off x="335360" y="2311585"/>
            <a:ext cx="1524262" cy="669398"/>
          </a:xfrm>
          <a:prstGeom prst="rect">
            <a:avLst/>
          </a:prstGeom>
          <a:noFill/>
          <a:ln>
            <a:noFill/>
          </a:ln>
        </p:spPr>
      </p:pic>
      <p:sp>
        <p:nvSpPr>
          <p:cNvPr id="100" name="Google Shape;100;p4"/>
          <p:cNvSpPr txBox="1"/>
          <p:nvPr/>
        </p:nvSpPr>
        <p:spPr>
          <a:xfrm>
            <a:off x="479214" y="3068960"/>
            <a:ext cx="10729200" cy="3971100"/>
          </a:xfrm>
          <a:prstGeom prst="rect">
            <a:avLst/>
          </a:prstGeom>
          <a:noFill/>
          <a:ln>
            <a:noFill/>
          </a:ln>
        </p:spPr>
        <p:txBody>
          <a:bodyPr anchorCtr="0" anchor="t" bIns="45700" lIns="91425" spcFirstLastPara="1" rIns="91425" wrap="square" tIns="45700">
            <a:spAutoFit/>
          </a:bodyPr>
          <a:lstStyle/>
          <a:p>
            <a:pPr indent="-514350" lvl="2" marL="914400" marR="0" rtl="0" algn="just">
              <a:spcBef>
                <a:spcPts val="0"/>
              </a:spcBef>
              <a:spcAft>
                <a:spcPts val="0"/>
              </a:spcAft>
              <a:buClr>
                <a:schemeClr val="dk1"/>
              </a:buClr>
              <a:buSzPts val="2400"/>
              <a:buFont typeface="Calibri"/>
              <a:buAutoNum type="romanUcPeriod"/>
            </a:pPr>
            <a:r>
              <a:rPr b="0" i="0" lang="pt-BR" sz="2400" u="none" cap="none" strike="noStrike">
                <a:solidFill>
                  <a:schemeClr val="dk1"/>
                </a:solidFill>
                <a:latin typeface="Calibri"/>
                <a:ea typeface="Calibri"/>
                <a:cs typeface="Calibri"/>
                <a:sym typeface="Calibri"/>
              </a:rPr>
              <a:t>As cargas elétricas  apresentam-se com dois sinais (“</a:t>
            </a:r>
            <a:r>
              <a:rPr b="0" i="0" lang="pt-BR" sz="2400" u="none" cap="none" strike="noStrike">
                <a:solidFill>
                  <a:srgbClr val="0070C0"/>
                </a:solidFill>
                <a:latin typeface="Calibri"/>
                <a:ea typeface="Calibri"/>
                <a:cs typeface="Calibri"/>
                <a:sym typeface="Calibri"/>
              </a:rPr>
              <a:t>+</a:t>
            </a:r>
            <a:r>
              <a:rPr b="0" i="0" lang="pt-BR" sz="2400" u="none" cap="none" strike="noStrike">
                <a:solidFill>
                  <a:schemeClr val="dk1"/>
                </a:solidFill>
                <a:latin typeface="Calibri"/>
                <a:ea typeface="Calibri"/>
                <a:cs typeface="Calibri"/>
                <a:sym typeface="Calibri"/>
              </a:rPr>
              <a:t>” e “</a:t>
            </a:r>
            <a:r>
              <a:rPr b="0" i="0" lang="pt-BR" sz="2400" u="none" cap="none" strike="noStrike">
                <a:solidFill>
                  <a:srgbClr val="FF0000"/>
                </a:solidFill>
                <a:latin typeface="Calibri"/>
                <a:ea typeface="Calibri"/>
                <a:cs typeface="Calibri"/>
                <a:sym typeface="Calibri"/>
              </a:rPr>
              <a:t>–</a:t>
            </a:r>
            <a:r>
              <a:rPr b="0" i="0" lang="pt-BR" sz="2400" u="none" cap="none" strike="noStrike">
                <a:solidFill>
                  <a:schemeClr val="dk1"/>
                </a:solidFill>
                <a:latin typeface="Calibri"/>
                <a:ea typeface="Calibri"/>
                <a:cs typeface="Calibri"/>
                <a:sym typeface="Calibri"/>
              </a:rPr>
              <a:t>”);</a:t>
            </a:r>
            <a:endParaRPr/>
          </a:p>
          <a:p>
            <a:pPr indent="-514350" lvl="2" marL="914400" marR="0" rtl="0" algn="just">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514350" lvl="2" marL="914400" marR="0" rtl="0" algn="just">
              <a:spcBef>
                <a:spcPts val="0"/>
              </a:spcBef>
              <a:spcAft>
                <a:spcPts val="0"/>
              </a:spcAft>
              <a:buClr>
                <a:schemeClr val="dk1"/>
              </a:buClr>
              <a:buSzPts val="2400"/>
              <a:buFont typeface="Calibri"/>
              <a:buAutoNum type="romanUcPeriod"/>
            </a:pPr>
            <a:r>
              <a:rPr b="0" i="0" lang="pt-BR" sz="2400" u="none" cap="none" strike="noStrike">
                <a:solidFill>
                  <a:schemeClr val="dk1"/>
                </a:solidFill>
                <a:latin typeface="Calibri"/>
                <a:ea typeface="Calibri"/>
                <a:cs typeface="Calibri"/>
                <a:sym typeface="Calibri"/>
              </a:rPr>
              <a:t>As forças elétricas  podem ser atrativas (entre cargas elétricas de sinal oposto) ou repulsivas (entre cargas elétricas de igual sinal);</a:t>
            </a:r>
            <a:endParaRPr/>
          </a:p>
          <a:p>
            <a:pPr indent="-514350" lvl="2" marL="914400" marR="0" rtl="0" algn="just">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342900" lvl="2" marL="742950" marR="0" rtl="0" algn="just">
              <a:spcBef>
                <a:spcPts val="0"/>
              </a:spcBef>
              <a:spcAft>
                <a:spcPts val="0"/>
              </a:spcAft>
              <a:buNone/>
            </a:pPr>
            <a:r>
              <a:rPr b="0" i="0" lang="pt-BR" sz="2400" u="none" cap="none" strike="noStrike">
                <a:solidFill>
                  <a:schemeClr val="dk1"/>
                </a:solidFill>
                <a:latin typeface="Calibri"/>
                <a:ea typeface="Calibri"/>
                <a:cs typeface="Calibri"/>
                <a:sym typeface="Calibri"/>
              </a:rPr>
              <a:t>III.		As forças elétricas surgem a distância, sem contato direto entre as cargas elétricas, dependendo diretamente do módulo da cargas, do meio onde essas estão e do inverso do quadrado da distância que as separam.</a:t>
            </a:r>
            <a:endParaRPr/>
          </a:p>
          <a:p>
            <a:pPr indent="-342900" lvl="2" marL="74295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342900" lvl="2" marL="742950" marR="0" rtl="0" algn="l">
              <a:spcBef>
                <a:spcPts val="0"/>
              </a:spcBef>
              <a:spcAft>
                <a:spcPts val="0"/>
              </a:spcAft>
              <a:buNone/>
            </a:pPr>
            <a:br>
              <a:rPr b="0" i="0" lang="pt-BR" sz="2000" u="none" cap="none" strike="noStrike">
                <a:solidFill>
                  <a:schemeClr val="dk1"/>
                </a:solidFill>
                <a:latin typeface="Calibri"/>
                <a:ea typeface="Calibri"/>
                <a:cs typeface="Calibri"/>
                <a:sym typeface="Calibri"/>
              </a:rPr>
            </a:br>
            <a:endParaRPr b="1" i="0" sz="20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1"/>
          <p:cNvSpPr/>
          <p:nvPr/>
        </p:nvSpPr>
        <p:spPr>
          <a:xfrm>
            <a:off x="235952" y="2060848"/>
            <a:ext cx="11665296" cy="5786478"/>
          </a:xfrm>
          <a:prstGeom prst="roundRect">
            <a:avLst>
              <a:gd fmla="val 16667" name="adj"/>
            </a:avLst>
          </a:prstGeom>
          <a:noFill/>
          <a:ln>
            <a:noFill/>
          </a:ln>
        </p:spPr>
        <p:txBody>
          <a:bodyPr anchorCtr="0" anchor="t" bIns="45700" lIns="91425" spcFirstLastPara="1" rIns="91425" wrap="square" tIns="45700">
            <a:normAutofit/>
          </a:bodyPr>
          <a:lstStyle/>
          <a:p>
            <a:pPr indent="-274320" lvl="0" marL="274320" marR="0" rtl="0" algn="just">
              <a:lnSpc>
                <a:spcPct val="90000"/>
              </a:lnSpc>
              <a:spcBef>
                <a:spcPts val="0"/>
              </a:spcBef>
              <a:spcAft>
                <a:spcPts val="0"/>
              </a:spcAft>
              <a:buClr>
                <a:schemeClr val="accent1"/>
              </a:buClr>
              <a:buSzPts val="1680"/>
              <a:buFont typeface="Noto Sans Symbols"/>
              <a:buChar char="⮚"/>
            </a:pPr>
            <a:r>
              <a:rPr lang="pt-BR" sz="2400">
                <a:solidFill>
                  <a:srgbClr val="FF0000"/>
                </a:solidFill>
                <a:latin typeface="Calibri"/>
                <a:ea typeface="Calibri"/>
                <a:cs typeface="Calibri"/>
                <a:sym typeface="Calibri"/>
              </a:rPr>
              <a:t>Lenda:</a:t>
            </a:r>
            <a:r>
              <a:rPr lang="pt-BR" sz="2400">
                <a:solidFill>
                  <a:schemeClr val="dk1"/>
                </a:solidFill>
                <a:latin typeface="Calibri"/>
                <a:ea typeface="Calibri"/>
                <a:cs typeface="Calibri"/>
                <a:sym typeface="Calibri"/>
              </a:rPr>
              <a:t> Se não está chovendo, não caem raios.</a:t>
            </a:r>
            <a:endParaRPr/>
          </a:p>
          <a:p>
            <a:pPr indent="-274320" lvl="0" marL="274320" marR="0" rtl="0" algn="just">
              <a:lnSpc>
                <a:spcPct val="90000"/>
              </a:lnSpc>
              <a:spcBef>
                <a:spcPts val="600"/>
              </a:spcBef>
              <a:spcAft>
                <a:spcPts val="0"/>
              </a:spcAft>
              <a:buClr>
                <a:schemeClr val="accent1"/>
              </a:buClr>
              <a:buSzPts val="1680"/>
              <a:buFont typeface="Noto Sans Symbols"/>
              <a:buChar char="⮚"/>
            </a:pPr>
            <a:r>
              <a:rPr lang="pt-BR" sz="2400">
                <a:solidFill>
                  <a:srgbClr val="0070C0"/>
                </a:solidFill>
                <a:latin typeface="Calibri"/>
                <a:ea typeface="Calibri"/>
                <a:cs typeface="Calibri"/>
                <a:sym typeface="Calibri"/>
              </a:rPr>
              <a:t>Verdade:</a:t>
            </a:r>
            <a:r>
              <a:rPr lang="pt-BR" sz="2400">
                <a:solidFill>
                  <a:schemeClr val="dk1"/>
                </a:solidFill>
                <a:latin typeface="Calibri"/>
                <a:ea typeface="Calibri"/>
                <a:cs typeface="Calibri"/>
                <a:sym typeface="Calibri"/>
              </a:rPr>
              <a:t> Os raios podem chegar ao solo a até 15 km de distância do local da chuva.</a:t>
            </a:r>
            <a:endParaRPr/>
          </a:p>
          <a:p>
            <a:pPr indent="-167640" lvl="0" marL="274320" marR="0" rtl="0" algn="just">
              <a:lnSpc>
                <a:spcPct val="90000"/>
              </a:lnSpc>
              <a:spcBef>
                <a:spcPts val="600"/>
              </a:spcBef>
              <a:spcAft>
                <a:spcPts val="0"/>
              </a:spcAft>
              <a:buClr>
                <a:schemeClr val="accent1"/>
              </a:buClr>
              <a:buSzPts val="1680"/>
              <a:buFont typeface="Noto Sans Symbols"/>
              <a:buNone/>
            </a:pPr>
            <a:r>
              <a:t/>
            </a:r>
            <a:endParaRPr sz="2400">
              <a:solidFill>
                <a:schemeClr val="dk1"/>
              </a:solidFill>
              <a:latin typeface="Calibri"/>
              <a:ea typeface="Calibri"/>
              <a:cs typeface="Calibri"/>
              <a:sym typeface="Calibri"/>
            </a:endParaRPr>
          </a:p>
          <a:p>
            <a:pPr indent="-274320" lvl="0" marL="274320" marR="0" rtl="0" algn="just">
              <a:lnSpc>
                <a:spcPct val="90000"/>
              </a:lnSpc>
              <a:spcBef>
                <a:spcPts val="600"/>
              </a:spcBef>
              <a:spcAft>
                <a:spcPts val="0"/>
              </a:spcAft>
              <a:buClr>
                <a:schemeClr val="accent1"/>
              </a:buClr>
              <a:buSzPts val="1680"/>
              <a:buFont typeface="Noto Sans Symbols"/>
              <a:buChar char="⮚"/>
            </a:pPr>
            <a:r>
              <a:rPr lang="pt-BR" sz="2400">
                <a:solidFill>
                  <a:srgbClr val="FF0000"/>
                </a:solidFill>
                <a:latin typeface="Calibri"/>
                <a:ea typeface="Calibri"/>
                <a:cs typeface="Calibri"/>
                <a:sym typeface="Calibri"/>
              </a:rPr>
              <a:t>Lenda:</a:t>
            </a:r>
            <a:r>
              <a:rPr lang="pt-BR" sz="2400">
                <a:solidFill>
                  <a:schemeClr val="dk1"/>
                </a:solidFill>
                <a:latin typeface="Calibri"/>
                <a:ea typeface="Calibri"/>
                <a:cs typeface="Calibri"/>
                <a:sym typeface="Calibri"/>
              </a:rPr>
              <a:t> Sapatos com sola de borracha ou os pneus do automóvel evitam que uma pessoa seja atingida por um raio.</a:t>
            </a:r>
            <a:endParaRPr/>
          </a:p>
          <a:p>
            <a:pPr indent="-274320" lvl="0" marL="274320" marR="0" rtl="0" algn="just">
              <a:lnSpc>
                <a:spcPct val="90000"/>
              </a:lnSpc>
              <a:spcBef>
                <a:spcPts val="600"/>
              </a:spcBef>
              <a:spcAft>
                <a:spcPts val="0"/>
              </a:spcAft>
              <a:buClr>
                <a:schemeClr val="accent1"/>
              </a:buClr>
              <a:buSzPts val="1680"/>
              <a:buFont typeface="Noto Sans Symbols"/>
              <a:buChar char="⮚"/>
            </a:pPr>
            <a:r>
              <a:rPr lang="pt-BR" sz="2400">
                <a:solidFill>
                  <a:srgbClr val="0070C0"/>
                </a:solidFill>
                <a:latin typeface="Calibri"/>
                <a:ea typeface="Calibri"/>
                <a:cs typeface="Calibri"/>
                <a:sym typeface="Calibri"/>
              </a:rPr>
              <a:t>Verdade:</a:t>
            </a:r>
            <a:r>
              <a:rPr lang="pt-BR" sz="2400">
                <a:solidFill>
                  <a:schemeClr val="dk1"/>
                </a:solidFill>
                <a:latin typeface="Calibri"/>
                <a:ea typeface="Calibri"/>
                <a:cs typeface="Calibri"/>
                <a:sym typeface="Calibri"/>
              </a:rPr>
              <a:t> Solas de borracha ou pneus não protegem contra os raios. No entanto, a carroceria metálica do carro dá uma boa proteção a quem está em seu interior, sem tocar em partes metálicas. Mesmo que um raio atinja o carro, é sempre mais seguro dentro do que fora dele.</a:t>
            </a:r>
            <a:endParaRPr sz="2400">
              <a:solidFill>
                <a:schemeClr val="dk1"/>
              </a:solidFill>
              <a:latin typeface="Calibri"/>
              <a:ea typeface="Calibri"/>
              <a:cs typeface="Calibri"/>
              <a:sym typeface="Calibri"/>
            </a:endParaRPr>
          </a:p>
        </p:txBody>
      </p:sp>
      <p:sp>
        <p:nvSpPr>
          <p:cNvPr id="416" name="Google Shape;416;p41"/>
          <p:cNvSpPr txBox="1"/>
          <p:nvPr>
            <p:ph type="title"/>
          </p:nvPr>
        </p:nvSpPr>
        <p:spPr>
          <a:xfrm>
            <a:off x="1703512" y="1412776"/>
            <a:ext cx="8015287" cy="91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r>
              <a:rPr b="1" lang="pt-BR">
                <a:solidFill>
                  <a:schemeClr val="dk1"/>
                </a:solidFill>
              </a:rPr>
              <a:t>Lendas e verdades:</a:t>
            </a:r>
            <a:endParaRPr/>
          </a:p>
        </p:txBody>
      </p:sp>
      <p:sp>
        <p:nvSpPr>
          <p:cNvPr id="417" name="Google Shape;417;p41"/>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0" st="0"/>
                                            </p:txEl>
                                          </p:spTgt>
                                        </p:tgtEl>
                                        <p:attrNameLst>
                                          <p:attrName>style.visibility</p:attrName>
                                        </p:attrNameLst>
                                      </p:cBhvr>
                                      <p:to>
                                        <p:strVal val="visible"/>
                                      </p:to>
                                    </p:set>
                                    <p:animEffect filter="fade" transition="in">
                                      <p:cBhvr>
                                        <p:cTn dur="600"/>
                                        <p:tgtEl>
                                          <p:spTgt spid="4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1" st="1"/>
                                            </p:txEl>
                                          </p:spTgt>
                                        </p:tgtEl>
                                        <p:attrNameLst>
                                          <p:attrName>style.visibility</p:attrName>
                                        </p:attrNameLst>
                                      </p:cBhvr>
                                      <p:to>
                                        <p:strVal val="visible"/>
                                      </p:to>
                                    </p:set>
                                    <p:animEffect filter="fade" transition="in">
                                      <p:cBhvr>
                                        <p:cTn dur="600"/>
                                        <p:tgtEl>
                                          <p:spTgt spid="4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2" st="2"/>
                                            </p:txEl>
                                          </p:spTgt>
                                        </p:tgtEl>
                                        <p:attrNameLst>
                                          <p:attrName>style.visibility</p:attrName>
                                        </p:attrNameLst>
                                      </p:cBhvr>
                                      <p:to>
                                        <p:strVal val="visible"/>
                                      </p:to>
                                    </p:set>
                                    <p:animEffect filter="fade" transition="in">
                                      <p:cBhvr>
                                        <p:cTn dur="600"/>
                                        <p:tgtEl>
                                          <p:spTgt spid="4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3" st="3"/>
                                            </p:txEl>
                                          </p:spTgt>
                                        </p:tgtEl>
                                        <p:attrNameLst>
                                          <p:attrName>style.visibility</p:attrName>
                                        </p:attrNameLst>
                                      </p:cBhvr>
                                      <p:to>
                                        <p:strVal val="visible"/>
                                      </p:to>
                                    </p:set>
                                    <p:animEffect filter="fade" transition="in">
                                      <p:cBhvr>
                                        <p:cTn dur="600"/>
                                        <p:tgtEl>
                                          <p:spTgt spid="4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4" st="4"/>
                                            </p:txEl>
                                          </p:spTgt>
                                        </p:tgtEl>
                                        <p:attrNameLst>
                                          <p:attrName>style.visibility</p:attrName>
                                        </p:attrNameLst>
                                      </p:cBhvr>
                                      <p:to>
                                        <p:strVal val="visible"/>
                                      </p:to>
                                    </p:set>
                                    <p:animEffect filter="fade" transition="in">
                                      <p:cBhvr>
                                        <p:cTn dur="600"/>
                                        <p:tgtEl>
                                          <p:spTgt spid="41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2"/>
          <p:cNvSpPr/>
          <p:nvPr/>
        </p:nvSpPr>
        <p:spPr>
          <a:xfrm>
            <a:off x="232949" y="1988840"/>
            <a:ext cx="11665296" cy="5786478"/>
          </a:xfrm>
          <a:prstGeom prst="roundRect">
            <a:avLst>
              <a:gd fmla="val 16667" name="adj"/>
            </a:avLst>
          </a:prstGeom>
          <a:noFill/>
          <a:ln>
            <a:noFill/>
          </a:ln>
        </p:spPr>
        <p:txBody>
          <a:bodyPr anchorCtr="0" anchor="t" bIns="45700" lIns="91425" spcFirstLastPara="1" rIns="91425" wrap="square" tIns="45700">
            <a:normAutofit/>
          </a:bodyPr>
          <a:lstStyle/>
          <a:p>
            <a:pPr indent="-274320" lvl="0" marL="274320" marR="0" rtl="0" algn="just">
              <a:lnSpc>
                <a:spcPct val="90000"/>
              </a:lnSpc>
              <a:spcBef>
                <a:spcPts val="0"/>
              </a:spcBef>
              <a:spcAft>
                <a:spcPts val="0"/>
              </a:spcAft>
              <a:buClr>
                <a:schemeClr val="accent1"/>
              </a:buClr>
              <a:buSzPts val="1680"/>
              <a:buFont typeface="Noto Sans Symbols"/>
              <a:buChar char="⮚"/>
            </a:pPr>
            <a:r>
              <a:rPr lang="pt-BR" sz="2400">
                <a:solidFill>
                  <a:srgbClr val="FF0000"/>
                </a:solidFill>
                <a:latin typeface="Calibri"/>
                <a:ea typeface="Calibri"/>
                <a:cs typeface="Calibri"/>
                <a:sym typeface="Calibri"/>
              </a:rPr>
              <a:t>Lenda:</a:t>
            </a:r>
            <a:r>
              <a:rPr lang="pt-BR" sz="2400">
                <a:solidFill>
                  <a:schemeClr val="dk1"/>
                </a:solidFill>
                <a:latin typeface="Calibri"/>
                <a:ea typeface="Calibri"/>
                <a:cs typeface="Calibri"/>
                <a:sym typeface="Calibri"/>
              </a:rPr>
              <a:t> As pessoas ficam carregadas de eletricidade quando são atingidas por um raio e não devem ser tocadas.</a:t>
            </a:r>
            <a:endParaRPr/>
          </a:p>
          <a:p>
            <a:pPr indent="-274320" lvl="0" marL="274320" marR="0" rtl="0" algn="just">
              <a:lnSpc>
                <a:spcPct val="90000"/>
              </a:lnSpc>
              <a:spcBef>
                <a:spcPts val="600"/>
              </a:spcBef>
              <a:spcAft>
                <a:spcPts val="0"/>
              </a:spcAft>
              <a:buClr>
                <a:schemeClr val="accent1"/>
              </a:buClr>
              <a:buSzPts val="1680"/>
              <a:buFont typeface="Noto Sans Symbols"/>
              <a:buChar char="⮚"/>
            </a:pPr>
            <a:r>
              <a:rPr lang="pt-BR" sz="2400">
                <a:solidFill>
                  <a:srgbClr val="0070C0"/>
                </a:solidFill>
                <a:latin typeface="Calibri"/>
                <a:ea typeface="Calibri"/>
                <a:cs typeface="Calibri"/>
                <a:sym typeface="Calibri"/>
              </a:rPr>
              <a:t>Verdade:</a:t>
            </a:r>
            <a:r>
              <a:rPr lang="pt-BR" sz="2400">
                <a:solidFill>
                  <a:schemeClr val="dk1"/>
                </a:solidFill>
                <a:latin typeface="Calibri"/>
                <a:ea typeface="Calibri"/>
                <a:cs typeface="Calibri"/>
                <a:sym typeface="Calibri"/>
              </a:rPr>
              <a:t> As vítimas de raios não "dão choque" e precisam de urgente socorro médico, especialmente, reanimação cardiorrespiratória.</a:t>
            </a:r>
            <a:endParaRPr/>
          </a:p>
          <a:p>
            <a:pPr indent="-167640" lvl="0" marL="274320" marR="0" rtl="0" algn="just">
              <a:lnSpc>
                <a:spcPct val="90000"/>
              </a:lnSpc>
              <a:spcBef>
                <a:spcPts val="600"/>
              </a:spcBef>
              <a:spcAft>
                <a:spcPts val="0"/>
              </a:spcAft>
              <a:buClr>
                <a:schemeClr val="accent1"/>
              </a:buClr>
              <a:buSzPts val="1680"/>
              <a:buFont typeface="Noto Sans Symbols"/>
              <a:buNone/>
            </a:pPr>
            <a:r>
              <a:t/>
            </a:r>
            <a:endParaRPr sz="2400">
              <a:solidFill>
                <a:schemeClr val="dk1"/>
              </a:solidFill>
              <a:latin typeface="Calibri"/>
              <a:ea typeface="Calibri"/>
              <a:cs typeface="Calibri"/>
              <a:sym typeface="Calibri"/>
            </a:endParaRPr>
          </a:p>
          <a:p>
            <a:pPr indent="-274320" lvl="0" marL="274320" marR="0" rtl="0" algn="just">
              <a:lnSpc>
                <a:spcPct val="90000"/>
              </a:lnSpc>
              <a:spcBef>
                <a:spcPts val="600"/>
              </a:spcBef>
              <a:spcAft>
                <a:spcPts val="0"/>
              </a:spcAft>
              <a:buClr>
                <a:schemeClr val="accent1"/>
              </a:buClr>
              <a:buSzPts val="1680"/>
              <a:buFont typeface="Noto Sans Symbols"/>
              <a:buChar char="⮚"/>
            </a:pPr>
            <a:r>
              <a:rPr lang="pt-BR" sz="2400">
                <a:solidFill>
                  <a:srgbClr val="FF0000"/>
                </a:solidFill>
                <a:latin typeface="Calibri"/>
                <a:ea typeface="Calibri"/>
                <a:cs typeface="Calibri"/>
                <a:sym typeface="Calibri"/>
              </a:rPr>
              <a:t>Lenda:</a:t>
            </a:r>
            <a:r>
              <a:rPr lang="pt-BR" sz="2400">
                <a:solidFill>
                  <a:schemeClr val="dk1"/>
                </a:solidFill>
                <a:latin typeface="Calibri"/>
                <a:ea typeface="Calibri"/>
                <a:cs typeface="Calibri"/>
                <a:sym typeface="Calibri"/>
              </a:rPr>
              <a:t> Um raio nunca cai duas vezes no mesmo lugar.</a:t>
            </a:r>
            <a:endParaRPr/>
          </a:p>
          <a:p>
            <a:pPr indent="-274320" lvl="0" marL="274320" marR="0" rtl="0" algn="just">
              <a:lnSpc>
                <a:spcPct val="90000"/>
              </a:lnSpc>
              <a:spcBef>
                <a:spcPts val="600"/>
              </a:spcBef>
              <a:spcAft>
                <a:spcPts val="0"/>
              </a:spcAft>
              <a:buClr>
                <a:schemeClr val="accent1"/>
              </a:buClr>
              <a:buSzPts val="1680"/>
              <a:buFont typeface="Noto Sans Symbols"/>
              <a:buChar char="⮚"/>
            </a:pPr>
            <a:r>
              <a:rPr lang="pt-BR" sz="2400">
                <a:solidFill>
                  <a:srgbClr val="0070C0"/>
                </a:solidFill>
                <a:latin typeface="Calibri"/>
                <a:ea typeface="Calibri"/>
                <a:cs typeface="Calibri"/>
                <a:sym typeface="Calibri"/>
              </a:rPr>
              <a:t>Verdade:</a:t>
            </a:r>
            <a:r>
              <a:rPr lang="pt-BR" sz="2400">
                <a:solidFill>
                  <a:schemeClr val="dk1"/>
                </a:solidFill>
                <a:latin typeface="Calibri"/>
                <a:ea typeface="Calibri"/>
                <a:cs typeface="Calibri"/>
                <a:sym typeface="Calibri"/>
              </a:rPr>
              <a:t> Não importa qual seja o local, ele pode ser atingido, repetidas vezes, durante uma tempestade. Isso acontece até com pessoas. </a:t>
            </a:r>
            <a:endParaRPr/>
          </a:p>
        </p:txBody>
      </p:sp>
      <p:sp>
        <p:nvSpPr>
          <p:cNvPr id="423" name="Google Shape;423;p42"/>
          <p:cNvSpPr txBox="1"/>
          <p:nvPr>
            <p:ph idx="12" type="sldNum"/>
          </p:nvPr>
        </p:nvSpPr>
        <p:spPr>
          <a:xfrm>
            <a:off x="11582400" y="573405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424" name="Google Shape;424;p42"/>
          <p:cNvSpPr txBox="1"/>
          <p:nvPr/>
        </p:nvSpPr>
        <p:spPr>
          <a:xfrm>
            <a:off x="1703512" y="1412776"/>
            <a:ext cx="8015287"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600"/>
              <a:buFont typeface="Calibri"/>
              <a:buNone/>
            </a:pPr>
            <a:r>
              <a:rPr b="1" lang="pt-BR" sz="3600">
                <a:solidFill>
                  <a:schemeClr val="dk1"/>
                </a:solidFill>
                <a:latin typeface="Calibri"/>
                <a:ea typeface="Calibri"/>
                <a:cs typeface="Calibri"/>
                <a:sym typeface="Calibri"/>
              </a:rPr>
              <a:t>Lendas e verdades:</a:t>
            </a:r>
            <a:endParaRPr b="1" sz="3600">
              <a:solidFill>
                <a:schemeClr val="dk1"/>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0" st="0"/>
                                            </p:txEl>
                                          </p:spTgt>
                                        </p:tgtEl>
                                        <p:attrNameLst>
                                          <p:attrName>style.visibility</p:attrName>
                                        </p:attrNameLst>
                                      </p:cBhvr>
                                      <p:to>
                                        <p:strVal val="visible"/>
                                      </p:to>
                                    </p:set>
                                    <p:animEffect filter="fade" transition="in">
                                      <p:cBhvr>
                                        <p:cTn dur="600"/>
                                        <p:tgtEl>
                                          <p:spTgt spid="4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1" st="1"/>
                                            </p:txEl>
                                          </p:spTgt>
                                        </p:tgtEl>
                                        <p:attrNameLst>
                                          <p:attrName>style.visibility</p:attrName>
                                        </p:attrNameLst>
                                      </p:cBhvr>
                                      <p:to>
                                        <p:strVal val="visible"/>
                                      </p:to>
                                    </p:set>
                                    <p:animEffect filter="fade" transition="in">
                                      <p:cBhvr>
                                        <p:cTn dur="600"/>
                                        <p:tgtEl>
                                          <p:spTgt spid="4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2" st="2"/>
                                            </p:txEl>
                                          </p:spTgt>
                                        </p:tgtEl>
                                        <p:attrNameLst>
                                          <p:attrName>style.visibility</p:attrName>
                                        </p:attrNameLst>
                                      </p:cBhvr>
                                      <p:to>
                                        <p:strVal val="visible"/>
                                      </p:to>
                                    </p:set>
                                    <p:animEffect filter="fade" transition="in">
                                      <p:cBhvr>
                                        <p:cTn dur="600"/>
                                        <p:tgtEl>
                                          <p:spTgt spid="4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3" st="3"/>
                                            </p:txEl>
                                          </p:spTgt>
                                        </p:tgtEl>
                                        <p:attrNameLst>
                                          <p:attrName>style.visibility</p:attrName>
                                        </p:attrNameLst>
                                      </p:cBhvr>
                                      <p:to>
                                        <p:strVal val="visible"/>
                                      </p:to>
                                    </p:set>
                                    <p:animEffect filter="fade" transition="in">
                                      <p:cBhvr>
                                        <p:cTn dur="600"/>
                                        <p:tgtEl>
                                          <p:spTgt spid="4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4" st="4"/>
                                            </p:txEl>
                                          </p:spTgt>
                                        </p:tgtEl>
                                        <p:attrNameLst>
                                          <p:attrName>style.visibility</p:attrName>
                                        </p:attrNameLst>
                                      </p:cBhvr>
                                      <p:to>
                                        <p:strVal val="visible"/>
                                      </p:to>
                                    </p:set>
                                    <p:animEffect filter="fade" transition="in">
                                      <p:cBhvr>
                                        <p:cTn dur="600"/>
                                        <p:tgtEl>
                                          <p:spTgt spid="42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3"/>
          <p:cNvSpPr/>
          <p:nvPr/>
        </p:nvSpPr>
        <p:spPr>
          <a:xfrm>
            <a:off x="335360" y="2132856"/>
            <a:ext cx="5544616" cy="2592288"/>
          </a:xfrm>
          <a:prstGeom prst="roundRect">
            <a:avLst>
              <a:gd fmla="val 16667" name="adj"/>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960"/>
              <a:buFont typeface="Noto Sans Symbols"/>
              <a:buChar char="⮚"/>
            </a:pPr>
            <a:r>
              <a:rPr lang="pt-BR" sz="2800">
                <a:solidFill>
                  <a:schemeClr val="dk1"/>
                </a:solidFill>
                <a:latin typeface="Calibri"/>
                <a:ea typeface="Calibri"/>
                <a:cs typeface="Calibri"/>
                <a:sym typeface="Calibri"/>
              </a:rPr>
              <a:t>O objetivo principal de um para-raios é proteger uma certa região, edifício residência ou semelhante da ação danosa de um raio. Estabelece-se com ele um percurso seguro da descarga principal entre a Terra e a nuvem.</a:t>
            </a:r>
            <a:endParaRPr sz="2800">
              <a:solidFill>
                <a:schemeClr val="dk1"/>
              </a:solidFill>
              <a:latin typeface="Calibri"/>
              <a:ea typeface="Calibri"/>
              <a:cs typeface="Calibri"/>
              <a:sym typeface="Calibri"/>
            </a:endParaRPr>
          </a:p>
        </p:txBody>
      </p:sp>
      <p:pic>
        <p:nvPicPr>
          <p:cNvPr id="430" name="Google Shape;430;p43"/>
          <p:cNvPicPr preferRelativeResize="0"/>
          <p:nvPr/>
        </p:nvPicPr>
        <p:blipFill rotWithShape="1">
          <a:blip r:embed="rId3">
            <a:alphaModFix/>
          </a:blip>
          <a:srcRect b="-546" l="6273" r="5886" t="3994"/>
          <a:stretch/>
        </p:blipFill>
        <p:spPr>
          <a:xfrm>
            <a:off x="6659062" y="2132856"/>
            <a:ext cx="5527060" cy="4421648"/>
          </a:xfrm>
          <a:prstGeom prst="rect">
            <a:avLst/>
          </a:prstGeom>
          <a:noFill/>
          <a:ln>
            <a:noFill/>
          </a:ln>
        </p:spPr>
      </p:pic>
      <p:sp>
        <p:nvSpPr>
          <p:cNvPr id="431" name="Google Shape;431;p43"/>
          <p:cNvSpPr txBox="1"/>
          <p:nvPr/>
        </p:nvSpPr>
        <p:spPr>
          <a:xfrm>
            <a:off x="1585606" y="1579660"/>
            <a:ext cx="9752700" cy="5532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pt-BR" sz="3600" cap="small">
                <a:solidFill>
                  <a:schemeClr val="dk1"/>
                </a:solidFill>
                <a:latin typeface="Calibri"/>
                <a:ea typeface="Calibri"/>
                <a:cs typeface="Calibri"/>
                <a:sym typeface="Calibri"/>
              </a:rPr>
              <a:t>SPDAs</a:t>
            </a:r>
            <a:r>
              <a:rPr lang="pt-BR" sz="3200" cap="small">
                <a:solidFill>
                  <a:schemeClr val="dk1"/>
                </a:solidFill>
                <a:latin typeface="Calibri"/>
                <a:ea typeface="Calibri"/>
                <a:cs typeface="Calibri"/>
                <a:sym typeface="Calibri"/>
              </a:rPr>
              <a:t>:</a:t>
            </a:r>
            <a:r>
              <a:rPr b="1" lang="pt-BR" sz="3200" cap="small">
                <a:solidFill>
                  <a:schemeClr val="dk1"/>
                </a:solidFill>
                <a:latin typeface="Calibri"/>
                <a:ea typeface="Calibri"/>
                <a:cs typeface="Calibri"/>
                <a:sym typeface="Calibri"/>
              </a:rPr>
              <a:t> </a:t>
            </a:r>
            <a:r>
              <a:rPr b="1" lang="pt-BR" sz="3000" cap="none">
                <a:solidFill>
                  <a:schemeClr val="dk1"/>
                </a:solidFill>
                <a:latin typeface="Calibri"/>
                <a:ea typeface="Calibri"/>
                <a:cs typeface="Calibri"/>
                <a:sym typeface="Calibri"/>
              </a:rPr>
              <a:t>Sistemas de </a:t>
            </a:r>
            <a:r>
              <a:rPr b="1" lang="pt-BR" sz="3000">
                <a:solidFill>
                  <a:schemeClr val="dk1"/>
                </a:solidFill>
                <a:latin typeface="Calibri"/>
                <a:ea typeface="Calibri"/>
                <a:cs typeface="Calibri"/>
                <a:sym typeface="Calibri"/>
              </a:rPr>
              <a:t>Proteção</a:t>
            </a:r>
            <a:r>
              <a:rPr b="1" lang="pt-BR" sz="3000" cap="none">
                <a:solidFill>
                  <a:schemeClr val="dk1"/>
                </a:solidFill>
                <a:latin typeface="Calibri"/>
                <a:ea typeface="Calibri"/>
                <a:cs typeface="Calibri"/>
                <a:sym typeface="Calibri"/>
              </a:rPr>
              <a:t> Contra Descargas</a:t>
            </a:r>
            <a:r>
              <a:rPr b="1" lang="pt-BR" sz="3000">
                <a:solidFill>
                  <a:schemeClr val="dk1"/>
                </a:solidFill>
                <a:latin typeface="Calibri"/>
                <a:ea typeface="Calibri"/>
                <a:cs typeface="Calibri"/>
                <a:sym typeface="Calibri"/>
              </a:rPr>
              <a:t> </a:t>
            </a:r>
            <a:r>
              <a:rPr b="1" lang="pt-BR" sz="3000" cap="none">
                <a:solidFill>
                  <a:schemeClr val="dk1"/>
                </a:solidFill>
                <a:latin typeface="Calibri"/>
                <a:ea typeface="Calibri"/>
                <a:cs typeface="Calibri"/>
                <a:sym typeface="Calibri"/>
              </a:rPr>
              <a:t>Atmosféricas - Ex: para-raios</a:t>
            </a:r>
            <a:endParaRPr b="1" sz="3000" cap="small">
              <a:solidFill>
                <a:schemeClr val="dk1"/>
              </a:solidFill>
              <a:latin typeface="Calibri"/>
              <a:ea typeface="Calibri"/>
              <a:cs typeface="Calibri"/>
              <a:sym typeface="Calibri"/>
            </a:endParaRPr>
          </a:p>
        </p:txBody>
      </p:sp>
      <p:sp>
        <p:nvSpPr>
          <p:cNvPr id="432" name="Google Shape;432;p43"/>
          <p:cNvSpPr txBox="1"/>
          <p:nvPr>
            <p:ph idx="12" type="sldNum"/>
          </p:nvPr>
        </p:nvSpPr>
        <p:spPr>
          <a:xfrm>
            <a:off x="11582400" y="576580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433" name="Google Shape;433;p43"/>
          <p:cNvSpPr txBox="1"/>
          <p:nvPr/>
        </p:nvSpPr>
        <p:spPr>
          <a:xfrm>
            <a:off x="8288138" y="6411125"/>
            <a:ext cx="2268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O próprio autor.</a:t>
            </a:r>
            <a:endParaRPr sz="1200"/>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xEl>
                                              <p:pRg end="0" st="0"/>
                                            </p:txEl>
                                          </p:spTgt>
                                        </p:tgtEl>
                                        <p:attrNameLst>
                                          <p:attrName>style.visibility</p:attrName>
                                        </p:attrNameLst>
                                      </p:cBhvr>
                                      <p:to>
                                        <p:strVal val="visible"/>
                                      </p:to>
                                    </p:set>
                                    <p:animEffect filter="fade" transition="in">
                                      <p:cBhvr>
                                        <p:cTn dur="1000"/>
                                        <p:tgtEl>
                                          <p:spTgt spid="42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4"/>
          <p:cNvSpPr/>
          <p:nvPr/>
        </p:nvSpPr>
        <p:spPr>
          <a:xfrm>
            <a:off x="335360" y="1988840"/>
            <a:ext cx="5472607" cy="2592288"/>
          </a:xfrm>
          <a:prstGeom prst="roundRect">
            <a:avLst>
              <a:gd fmla="val 16667" name="adj"/>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960"/>
              <a:buFont typeface="Noto Sans Symbols"/>
              <a:buChar char="⮚"/>
            </a:pPr>
            <a:r>
              <a:rPr lang="pt-BR" sz="2800">
                <a:solidFill>
                  <a:schemeClr val="dk1"/>
                </a:solidFill>
                <a:latin typeface="Calibri"/>
                <a:ea typeface="Calibri"/>
                <a:cs typeface="Calibri"/>
                <a:sym typeface="Calibri"/>
              </a:rPr>
              <a:t>Um para-raios consta, essencialmente, de uma haste metálica disposta verticalmente na parte mais alta do edifício a proteger. A extremidade superior da haste termina em várias pontas e a inferior é ligada à terra através de um cabo metálico, que é introduzido profundamente no terreno.</a:t>
            </a:r>
            <a:endParaRPr/>
          </a:p>
        </p:txBody>
      </p:sp>
      <p:pic>
        <p:nvPicPr>
          <p:cNvPr id="439" name="Google Shape;439;p44"/>
          <p:cNvPicPr preferRelativeResize="0"/>
          <p:nvPr/>
        </p:nvPicPr>
        <p:blipFill rotWithShape="1">
          <a:blip r:embed="rId3">
            <a:alphaModFix/>
          </a:blip>
          <a:srcRect b="-546" l="6273" r="5886" t="3994"/>
          <a:stretch/>
        </p:blipFill>
        <p:spPr>
          <a:xfrm>
            <a:off x="6659062" y="2132856"/>
            <a:ext cx="5527060" cy="4421648"/>
          </a:xfrm>
          <a:prstGeom prst="rect">
            <a:avLst/>
          </a:prstGeom>
          <a:noFill/>
          <a:ln>
            <a:noFill/>
          </a:ln>
        </p:spPr>
      </p:pic>
      <p:sp>
        <p:nvSpPr>
          <p:cNvPr id="440" name="Google Shape;440;p44"/>
          <p:cNvSpPr txBox="1"/>
          <p:nvPr/>
        </p:nvSpPr>
        <p:spPr>
          <a:xfrm>
            <a:off x="1809056" y="1268760"/>
            <a:ext cx="9752807" cy="553264"/>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pt-BR" sz="3200" cap="small">
                <a:solidFill>
                  <a:schemeClr val="dk1"/>
                </a:solidFill>
                <a:latin typeface="Calibri"/>
                <a:ea typeface="Calibri"/>
                <a:cs typeface="Calibri"/>
                <a:sym typeface="Calibri"/>
              </a:rPr>
              <a:t>SPDAs: </a:t>
            </a:r>
            <a:r>
              <a:rPr b="1" lang="pt-BR" sz="2000" cap="none">
                <a:solidFill>
                  <a:schemeClr val="dk1"/>
                </a:solidFill>
                <a:latin typeface="Calibri"/>
                <a:ea typeface="Calibri"/>
                <a:cs typeface="Calibri"/>
                <a:sym typeface="Calibri"/>
              </a:rPr>
              <a:t>SIsistemas de proteção contra descargas atmosféri</a:t>
            </a:r>
            <a:r>
              <a:rPr b="1" lang="pt-BR" sz="2000">
                <a:solidFill>
                  <a:schemeClr val="dk1"/>
                </a:solidFill>
                <a:latin typeface="Calibri"/>
                <a:ea typeface="Calibri"/>
                <a:cs typeface="Calibri"/>
                <a:sym typeface="Calibri"/>
              </a:rPr>
              <a:t>cas Ex: para-raios</a:t>
            </a:r>
            <a:endParaRPr b="1" sz="1800" cap="small">
              <a:solidFill>
                <a:schemeClr val="dk1"/>
              </a:solidFill>
              <a:latin typeface="Calibri"/>
              <a:ea typeface="Calibri"/>
              <a:cs typeface="Calibri"/>
              <a:sym typeface="Calibri"/>
            </a:endParaRPr>
          </a:p>
        </p:txBody>
      </p:sp>
      <p:sp>
        <p:nvSpPr>
          <p:cNvPr id="441" name="Google Shape;441;p44"/>
          <p:cNvSpPr txBox="1"/>
          <p:nvPr>
            <p:ph idx="12" type="sldNum"/>
          </p:nvPr>
        </p:nvSpPr>
        <p:spPr>
          <a:xfrm>
            <a:off x="11582400" y="576580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442" name="Google Shape;442;p44"/>
          <p:cNvSpPr txBox="1"/>
          <p:nvPr/>
        </p:nvSpPr>
        <p:spPr>
          <a:xfrm>
            <a:off x="8288138" y="6411125"/>
            <a:ext cx="2268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O próprio autor.</a:t>
            </a:r>
            <a:endParaRPr sz="1200"/>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0" st="0"/>
                                            </p:txEl>
                                          </p:spTgt>
                                        </p:tgtEl>
                                        <p:attrNameLst>
                                          <p:attrName>style.visibility</p:attrName>
                                        </p:attrNameLst>
                                      </p:cBhvr>
                                      <p:to>
                                        <p:strVal val="visible"/>
                                      </p:to>
                                    </p:set>
                                    <p:animEffect filter="fade" transition="in">
                                      <p:cBhvr>
                                        <p:cTn dur="1000"/>
                                        <p:tgtEl>
                                          <p:spTgt spid="43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5"/>
          <p:cNvSpPr/>
          <p:nvPr/>
        </p:nvSpPr>
        <p:spPr>
          <a:xfrm>
            <a:off x="191344" y="1801600"/>
            <a:ext cx="5879451" cy="4598393"/>
          </a:xfrm>
          <a:prstGeom prst="roundRect">
            <a:avLst>
              <a:gd fmla="val 16667" name="adj"/>
            </a:avLst>
          </a:prstGeom>
          <a:noFill/>
          <a:ln>
            <a:noFill/>
          </a:ln>
        </p:spPr>
        <p:txBody>
          <a:bodyPr anchorCtr="0" anchor="t" bIns="45700" lIns="91425" spcFirstLastPara="1" rIns="91425" wrap="square" tIns="45700">
            <a:noAutofit/>
          </a:bodyPr>
          <a:lstStyle/>
          <a:p>
            <a:pPr indent="-274320" lvl="0" marL="274320" marR="0" rtl="0" algn="just">
              <a:spcBef>
                <a:spcPts val="0"/>
              </a:spcBef>
              <a:spcAft>
                <a:spcPts val="0"/>
              </a:spcAft>
              <a:buClr>
                <a:schemeClr val="accent1"/>
              </a:buClr>
              <a:buSzPts val="1960"/>
              <a:buFont typeface="Noto Sans Symbols"/>
              <a:buChar char="⮚"/>
            </a:pPr>
            <a:r>
              <a:rPr lang="pt-BR" sz="2800">
                <a:solidFill>
                  <a:schemeClr val="dk1"/>
                </a:solidFill>
                <a:latin typeface="Calibri"/>
                <a:ea typeface="Calibri"/>
                <a:cs typeface="Calibri"/>
                <a:sym typeface="Calibri"/>
              </a:rPr>
              <a:t>Quando uma nuvem eletrizada passa nas proximidades do para-raios, ela induz neste cargas de sinal contrário. O campo elétrico, nas vizinhanças das pontas, torna-se tão intenso que ioniza o ar e força a descarga elétrica através do para-raios, o que proporciona ao raio um caminho seguro até a terra. </a:t>
            </a:r>
            <a:endParaRPr/>
          </a:p>
        </p:txBody>
      </p:sp>
      <p:sp>
        <p:nvSpPr>
          <p:cNvPr id="448" name="Google Shape;448;p45"/>
          <p:cNvSpPr txBox="1"/>
          <p:nvPr/>
        </p:nvSpPr>
        <p:spPr>
          <a:xfrm>
            <a:off x="1809056" y="1268760"/>
            <a:ext cx="9752807" cy="553264"/>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pt-BR" sz="3200" cap="small">
                <a:solidFill>
                  <a:schemeClr val="dk1"/>
                </a:solidFill>
                <a:latin typeface="Calibri"/>
                <a:ea typeface="Calibri"/>
                <a:cs typeface="Calibri"/>
                <a:sym typeface="Calibri"/>
              </a:rPr>
              <a:t>SPDAs: </a:t>
            </a:r>
            <a:r>
              <a:rPr b="1" lang="pt-BR" sz="2000" cap="none">
                <a:solidFill>
                  <a:schemeClr val="dk1"/>
                </a:solidFill>
                <a:latin typeface="Calibri"/>
                <a:ea typeface="Calibri"/>
                <a:cs typeface="Calibri"/>
                <a:sym typeface="Calibri"/>
              </a:rPr>
              <a:t>Sistemas de proteção contra descargas atmosféricas Ex</a:t>
            </a:r>
            <a:r>
              <a:rPr b="1" lang="pt-BR" sz="2000">
                <a:solidFill>
                  <a:schemeClr val="dk1"/>
                </a:solidFill>
                <a:latin typeface="Calibri"/>
                <a:ea typeface="Calibri"/>
                <a:cs typeface="Calibri"/>
                <a:sym typeface="Calibri"/>
              </a:rPr>
              <a:t>: para-raios</a:t>
            </a:r>
            <a:endParaRPr b="1" sz="1800" cap="small">
              <a:solidFill>
                <a:schemeClr val="dk1"/>
              </a:solidFill>
              <a:latin typeface="Calibri"/>
              <a:ea typeface="Calibri"/>
              <a:cs typeface="Calibri"/>
              <a:sym typeface="Calibri"/>
            </a:endParaRPr>
          </a:p>
        </p:txBody>
      </p:sp>
      <p:sp>
        <p:nvSpPr>
          <p:cNvPr id="449" name="Google Shape;449;p45"/>
          <p:cNvSpPr txBox="1"/>
          <p:nvPr>
            <p:ph idx="12" type="sldNum"/>
          </p:nvPr>
        </p:nvSpPr>
        <p:spPr>
          <a:xfrm>
            <a:off x="11582400" y="5765800"/>
            <a:ext cx="6096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id="450" name="Google Shape;450;p45"/>
          <p:cNvPicPr preferRelativeResize="0"/>
          <p:nvPr/>
        </p:nvPicPr>
        <p:blipFill rotWithShape="1">
          <a:blip r:embed="rId3">
            <a:alphaModFix/>
          </a:blip>
          <a:srcRect b="-546" l="6273" r="5886" t="3994"/>
          <a:stretch/>
        </p:blipFill>
        <p:spPr>
          <a:xfrm>
            <a:off x="6659062" y="2132856"/>
            <a:ext cx="5527060" cy="4421648"/>
          </a:xfrm>
          <a:prstGeom prst="rect">
            <a:avLst/>
          </a:prstGeom>
          <a:noFill/>
          <a:ln>
            <a:noFill/>
          </a:ln>
        </p:spPr>
      </p:pic>
      <p:sp>
        <p:nvSpPr>
          <p:cNvPr id="451" name="Google Shape;451;p45"/>
          <p:cNvSpPr txBox="1"/>
          <p:nvPr/>
        </p:nvSpPr>
        <p:spPr>
          <a:xfrm>
            <a:off x="8288138" y="6411125"/>
            <a:ext cx="2268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O próprio autor.</a:t>
            </a:r>
            <a:endParaRPr sz="1200"/>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xEl>
                                              <p:pRg end="0" st="0"/>
                                            </p:txEl>
                                          </p:spTgt>
                                        </p:tgtEl>
                                        <p:attrNameLst>
                                          <p:attrName>style.visibility</p:attrName>
                                        </p:attrNameLst>
                                      </p:cBhvr>
                                      <p:to>
                                        <p:strVal val="visible"/>
                                      </p:to>
                                    </p:set>
                                    <p:animEffect filter="fade" transition="in">
                                      <p:cBhvr>
                                        <p:cTn dur="1000"/>
                                        <p:tgtEl>
                                          <p:spTgt spid="44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6"/>
          <p:cNvSpPr txBox="1"/>
          <p:nvPr>
            <p:ph type="title"/>
          </p:nvPr>
        </p:nvSpPr>
        <p:spPr>
          <a:xfrm>
            <a:off x="1847528" y="1268760"/>
            <a:ext cx="10959008" cy="6328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r>
              <a:rPr b="1" lang="pt-BR">
                <a:solidFill>
                  <a:schemeClr val="dk1"/>
                </a:solidFill>
              </a:rPr>
              <a:t>REFERÊNCIAS</a:t>
            </a:r>
            <a:endParaRPr b="1">
              <a:solidFill>
                <a:schemeClr val="dk1"/>
              </a:solidFill>
            </a:endParaRPr>
          </a:p>
        </p:txBody>
      </p:sp>
      <p:sp>
        <p:nvSpPr>
          <p:cNvPr id="457" name="Google Shape;457;p46"/>
          <p:cNvSpPr txBox="1"/>
          <p:nvPr>
            <p:ph idx="1" type="body"/>
          </p:nvPr>
        </p:nvSpPr>
        <p:spPr>
          <a:xfrm>
            <a:off x="616500" y="2159456"/>
            <a:ext cx="10959000" cy="43410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SzPts val="2240"/>
              <a:buNone/>
            </a:pPr>
            <a:r>
              <a:rPr lang="pt-BR" sz="2500">
                <a:solidFill>
                  <a:schemeClr val="dk1"/>
                </a:solidFill>
              </a:rPr>
              <a:t>ALVARENGA, Beatriz; MÁXIMO, Antônio. </a:t>
            </a:r>
            <a:r>
              <a:rPr b="1" lang="pt-BR" sz="2500">
                <a:solidFill>
                  <a:schemeClr val="dk1"/>
                </a:solidFill>
              </a:rPr>
              <a:t>Curso de Física</a:t>
            </a:r>
            <a:r>
              <a:rPr lang="pt-BR" sz="2500">
                <a:solidFill>
                  <a:schemeClr val="dk1"/>
                </a:solidFill>
              </a:rPr>
              <a:t>,</a:t>
            </a:r>
            <a:r>
              <a:rPr lang="pt-BR" sz="2500">
                <a:solidFill>
                  <a:schemeClr val="dk1"/>
                </a:solidFill>
              </a:rPr>
              <a:t> vol.2. Scipione, 2000.</a:t>
            </a:r>
            <a:endParaRPr sz="2500"/>
          </a:p>
          <a:p>
            <a:pPr indent="0" lvl="0" marL="0" rtl="0" algn="l">
              <a:spcBef>
                <a:spcPts val="1000"/>
              </a:spcBef>
              <a:spcAft>
                <a:spcPts val="0"/>
              </a:spcAft>
              <a:buSzPts val="2240"/>
              <a:buNone/>
            </a:pPr>
            <a:r>
              <a:rPr lang="pt-BR" sz="2500">
                <a:solidFill>
                  <a:schemeClr val="dk1"/>
                </a:solidFill>
              </a:rPr>
              <a:t>GASPAR, Alberto. </a:t>
            </a:r>
            <a:r>
              <a:rPr b="1" lang="pt-BR" sz="2500">
                <a:solidFill>
                  <a:schemeClr val="dk1"/>
                </a:solidFill>
              </a:rPr>
              <a:t>Física</a:t>
            </a:r>
            <a:r>
              <a:rPr lang="pt-BR" sz="2500">
                <a:solidFill>
                  <a:schemeClr val="dk1"/>
                </a:solidFill>
              </a:rPr>
              <a:t>,</a:t>
            </a:r>
            <a:r>
              <a:rPr lang="pt-BR" sz="2500">
                <a:solidFill>
                  <a:schemeClr val="dk1"/>
                </a:solidFill>
              </a:rPr>
              <a:t> vol. 3. São Paulo: Ática, 2000.</a:t>
            </a:r>
            <a:endParaRPr sz="2500"/>
          </a:p>
          <a:p>
            <a:pPr indent="0" lvl="0" marL="0" rtl="0" algn="l">
              <a:spcBef>
                <a:spcPts val="1000"/>
              </a:spcBef>
              <a:spcAft>
                <a:spcPts val="0"/>
              </a:spcAft>
              <a:buSzPts val="2240"/>
              <a:buNone/>
            </a:pPr>
            <a:r>
              <a:rPr lang="pt-BR" sz="2500">
                <a:solidFill>
                  <a:schemeClr val="dk1"/>
                </a:solidFill>
              </a:rPr>
              <a:t>HALLIDAY, D; RESNICK, R. </a:t>
            </a:r>
            <a:r>
              <a:rPr b="1" lang="pt-BR" sz="2500">
                <a:solidFill>
                  <a:schemeClr val="dk1"/>
                </a:solidFill>
              </a:rPr>
              <a:t>Física</a:t>
            </a:r>
            <a:r>
              <a:rPr lang="pt-BR" sz="2500">
                <a:solidFill>
                  <a:schemeClr val="dk1"/>
                </a:solidFill>
              </a:rPr>
              <a:t>,</a:t>
            </a:r>
            <a:r>
              <a:rPr lang="pt-BR" sz="2500">
                <a:solidFill>
                  <a:schemeClr val="dk1"/>
                </a:solidFill>
              </a:rPr>
              <a:t> vol. 3. Editora S.A. 1983.</a:t>
            </a:r>
            <a:endParaRPr sz="2500">
              <a:solidFill>
                <a:schemeClr val="dk1"/>
              </a:solidFill>
            </a:endParaRPr>
          </a:p>
          <a:p>
            <a:pPr indent="0" lvl="0" marL="0" rtl="0" algn="l">
              <a:spcBef>
                <a:spcPts val="0"/>
              </a:spcBef>
              <a:spcAft>
                <a:spcPts val="0"/>
              </a:spcAft>
              <a:buClr>
                <a:schemeClr val="dk1"/>
              </a:buClr>
              <a:buSzPts val="2240"/>
              <a:buFont typeface="Arial"/>
              <a:buNone/>
            </a:pPr>
            <a:r>
              <a:rPr lang="pt-BR" sz="2500">
                <a:solidFill>
                  <a:schemeClr val="dk1"/>
                </a:solidFill>
              </a:rPr>
              <a:t>HEWITT, P. G. </a:t>
            </a:r>
            <a:r>
              <a:rPr b="1" lang="pt-BR" sz="2500">
                <a:solidFill>
                  <a:schemeClr val="dk1"/>
                </a:solidFill>
              </a:rPr>
              <a:t>Física conceitual</a:t>
            </a:r>
            <a:r>
              <a:rPr lang="pt-BR" sz="2500">
                <a:solidFill>
                  <a:schemeClr val="dk1"/>
                </a:solidFill>
              </a:rPr>
              <a:t>. 9. ed. Porto Alegre: Bookman, 2002.</a:t>
            </a:r>
            <a:endParaRPr sz="2500"/>
          </a:p>
          <a:p>
            <a:pPr indent="-342900" lvl="0" marL="342900" rtl="0" algn="l">
              <a:spcBef>
                <a:spcPts val="1000"/>
              </a:spcBef>
              <a:spcAft>
                <a:spcPts val="0"/>
              </a:spcAft>
              <a:buClr>
                <a:schemeClr val="dk1"/>
              </a:buClr>
              <a:buSzPts val="1440"/>
              <a:buFont typeface="Arial"/>
              <a:buNone/>
            </a:pPr>
            <a:r>
              <a:rPr b="1" lang="pt-BR" sz="2500">
                <a:solidFill>
                  <a:schemeClr val="dk1"/>
                </a:solidFill>
              </a:rPr>
              <a:t>Notícia</a:t>
            </a:r>
            <a:r>
              <a:rPr lang="pt-BR" sz="2500">
                <a:solidFill>
                  <a:schemeClr val="dk1"/>
                </a:solidFill>
              </a:rPr>
              <a:t>: SC é o sexto Estado com mais mortes por raio no país, diz INEP. Disponível em: </a:t>
            </a:r>
            <a:r>
              <a:rPr lang="pt-BR" sz="2500" u="sng">
                <a:solidFill>
                  <a:schemeClr val="dk1"/>
                </a:solidFill>
                <a:hlinkClick r:id="rId3">
                  <a:extLst>
                    <a:ext uri="{A12FA001-AC4F-418D-AE19-62706E023703}">
                      <ahyp:hlinkClr val="tx"/>
                    </a:ext>
                  </a:extLst>
                </a:hlinkClick>
              </a:rPr>
              <a:t>http://g1.globo.com/sc/rio-grande-do-sul/noticia/2014/09/sc-e-o-sexto-estado-com-mais-mortes-por-raios-no-pais-diz-inep.html</a:t>
            </a:r>
            <a:r>
              <a:rPr lang="pt-BR" sz="2500">
                <a:solidFill>
                  <a:schemeClr val="dk1"/>
                </a:solidFill>
              </a:rPr>
              <a:t>.  Acesso em 22 ago. 2020.</a:t>
            </a:r>
            <a:endParaRPr sz="2500">
              <a:solidFill>
                <a:schemeClr val="dk1"/>
              </a:solidFill>
            </a:endParaRPr>
          </a:p>
          <a:p>
            <a:pPr indent="0" lvl="0" marL="0" rtl="0" algn="l">
              <a:spcBef>
                <a:spcPts val="1000"/>
              </a:spcBef>
              <a:spcAft>
                <a:spcPts val="0"/>
              </a:spcAft>
              <a:buClr>
                <a:schemeClr val="dk1"/>
              </a:buClr>
              <a:buSzPts val="2240"/>
              <a:buFont typeface="Arial"/>
              <a:buNone/>
            </a:pPr>
            <a:r>
              <a:rPr lang="pt-BR" sz="2500">
                <a:solidFill>
                  <a:schemeClr val="dk1"/>
                </a:solidFill>
              </a:rPr>
              <a:t>XAVIER, C; BENIGNO, B. </a:t>
            </a:r>
            <a:r>
              <a:rPr b="1" lang="pt-BR" sz="2500">
                <a:solidFill>
                  <a:schemeClr val="dk1"/>
                </a:solidFill>
              </a:rPr>
              <a:t>Física aula por aula</a:t>
            </a:r>
            <a:r>
              <a:rPr lang="pt-BR" sz="2500">
                <a:solidFill>
                  <a:schemeClr val="dk1"/>
                </a:solidFill>
              </a:rPr>
              <a:t>. FTD, 2010.</a:t>
            </a:r>
            <a:endParaRPr sz="2500">
              <a:solidFill>
                <a:schemeClr val="dk1"/>
              </a:solidFill>
            </a:endParaRPr>
          </a:p>
          <a:p>
            <a:pPr indent="0" lvl="0" marL="0" rtl="0" algn="l">
              <a:spcBef>
                <a:spcPts val="1000"/>
              </a:spcBef>
              <a:spcAft>
                <a:spcPts val="0"/>
              </a:spcAft>
              <a:buSzPts val="2240"/>
              <a:buNone/>
            </a:pPr>
            <a:r>
              <a:t/>
            </a:r>
            <a:endParaRPr sz="2500">
              <a:solidFill>
                <a:schemeClr val="dk1"/>
              </a:solidFill>
            </a:endParaRPr>
          </a:p>
          <a:p>
            <a:pPr indent="-200660" lvl="0" marL="342900" rtl="0" algn="l">
              <a:spcBef>
                <a:spcPts val="1000"/>
              </a:spcBef>
              <a:spcAft>
                <a:spcPts val="0"/>
              </a:spcAft>
              <a:buSzPts val="2240"/>
              <a:buNone/>
            </a:pPr>
            <a:r>
              <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ph type="title"/>
          </p:nvPr>
        </p:nvSpPr>
        <p:spPr>
          <a:xfrm>
            <a:off x="1775520" y="1268760"/>
            <a:ext cx="7467600" cy="63184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r>
              <a:rPr b="1" lang="pt-BR">
                <a:solidFill>
                  <a:schemeClr val="dk1"/>
                </a:solidFill>
              </a:rPr>
              <a:t>O conceito de campo - introdução:</a:t>
            </a:r>
            <a:endParaRPr/>
          </a:p>
        </p:txBody>
      </p:sp>
      <p:sp>
        <p:nvSpPr>
          <p:cNvPr id="106" name="Google Shape;106;p5"/>
          <p:cNvSpPr txBox="1"/>
          <p:nvPr>
            <p:ph idx="1" type="body"/>
          </p:nvPr>
        </p:nvSpPr>
        <p:spPr>
          <a:xfrm>
            <a:off x="335360" y="2132856"/>
            <a:ext cx="11233248" cy="4121894"/>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2240"/>
              <a:buChar char="►"/>
            </a:pPr>
            <a:r>
              <a:rPr lang="pt-BR"/>
              <a:t>Forças de ação a distância têm atreladas a si um campo, que pode ser interpretado como uma região na qual essa força atua;</a:t>
            </a:r>
            <a:endParaRPr/>
          </a:p>
          <a:p>
            <a:pPr indent="-200660" lvl="0" marL="342900" rtl="0" algn="just">
              <a:spcBef>
                <a:spcPts val="1000"/>
              </a:spcBef>
              <a:spcAft>
                <a:spcPts val="0"/>
              </a:spcAft>
              <a:buSzPts val="2240"/>
              <a:buNone/>
            </a:pPr>
            <a:r>
              <a:t/>
            </a:r>
            <a:endParaRPr/>
          </a:p>
          <a:p>
            <a:pPr indent="-342900" lvl="0" marL="342900" rtl="0" algn="just">
              <a:spcBef>
                <a:spcPts val="1000"/>
              </a:spcBef>
              <a:spcAft>
                <a:spcPts val="0"/>
              </a:spcAft>
              <a:buSzPts val="2240"/>
              <a:buChar char="►"/>
            </a:pPr>
            <a:r>
              <a:rPr lang="pt-BR"/>
              <a:t>Por exemplo, a força gravitacional está relacionada a um campo gravitacional, zona na qual a influência dessa força é percebida. A Terra, assim como qualquer outro corpo com massa, produz um campo gravitacional ao seu redor, motivo pelo qual somos atraídos para sua superfície ou a lua orbita nosso planeta.</a:t>
            </a:r>
            <a:endParaRPr/>
          </a:p>
        </p:txBody>
      </p:sp>
      <p:sp>
        <p:nvSpPr>
          <p:cNvPr id="107" name="Google Shape;107;p5"/>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6"/>
          <p:cNvSpPr txBox="1"/>
          <p:nvPr>
            <p:ph type="title"/>
          </p:nvPr>
        </p:nvSpPr>
        <p:spPr>
          <a:xfrm>
            <a:off x="187074" y="1878947"/>
            <a:ext cx="2668566" cy="6328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800"/>
              <a:buFont typeface="Calibri"/>
              <a:buNone/>
            </a:pPr>
            <a:r>
              <a:rPr lang="pt-BR" sz="2800"/>
              <a:t>Em um paralelo...</a:t>
            </a:r>
            <a:endParaRPr/>
          </a:p>
        </p:txBody>
      </p:sp>
      <p:sp>
        <p:nvSpPr>
          <p:cNvPr id="113" name="Google Shape;113;p6"/>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id="114" name="Google Shape;114;p6"/>
          <p:cNvPicPr preferRelativeResize="0"/>
          <p:nvPr/>
        </p:nvPicPr>
        <p:blipFill rotWithShape="1">
          <a:blip r:embed="rId3">
            <a:alphaModFix/>
          </a:blip>
          <a:srcRect b="0" l="0" r="0" t="0"/>
          <a:stretch/>
        </p:blipFill>
        <p:spPr>
          <a:xfrm>
            <a:off x="1997537" y="2114349"/>
            <a:ext cx="2600268" cy="3886422"/>
          </a:xfrm>
          <a:prstGeom prst="rect">
            <a:avLst/>
          </a:prstGeom>
          <a:noFill/>
          <a:ln>
            <a:noFill/>
          </a:ln>
        </p:spPr>
      </p:pic>
      <p:pic>
        <p:nvPicPr>
          <p:cNvPr id="115" name="Google Shape;115;p6"/>
          <p:cNvPicPr preferRelativeResize="0"/>
          <p:nvPr/>
        </p:nvPicPr>
        <p:blipFill rotWithShape="1">
          <a:blip r:embed="rId4">
            <a:alphaModFix/>
          </a:blip>
          <a:srcRect b="0" l="0" r="1709" t="6937"/>
          <a:stretch/>
        </p:blipFill>
        <p:spPr>
          <a:xfrm>
            <a:off x="6672064" y="2564904"/>
            <a:ext cx="4064278" cy="2370561"/>
          </a:xfrm>
          <a:prstGeom prst="rect">
            <a:avLst/>
          </a:prstGeom>
          <a:noFill/>
          <a:ln>
            <a:noFill/>
          </a:ln>
        </p:spPr>
      </p:pic>
      <p:sp>
        <p:nvSpPr>
          <p:cNvPr id="116" name="Google Shape;116;p6"/>
          <p:cNvSpPr txBox="1"/>
          <p:nvPr/>
        </p:nvSpPr>
        <p:spPr>
          <a:xfrm>
            <a:off x="187075" y="4603584"/>
            <a:ext cx="33576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800">
                <a:solidFill>
                  <a:schemeClr val="dk1"/>
                </a:solidFill>
                <a:latin typeface="Calibri"/>
                <a:ea typeface="Calibri"/>
                <a:cs typeface="Calibri"/>
                <a:sym typeface="Calibri"/>
              </a:rPr>
              <a:t>Força gravitacional =&gt;</a:t>
            </a:r>
            <a:endParaRPr/>
          </a:p>
          <a:p>
            <a:pPr indent="0" lvl="0" marL="0" marR="0" rtl="0" algn="ctr">
              <a:spcBef>
                <a:spcPts val="0"/>
              </a:spcBef>
              <a:spcAft>
                <a:spcPts val="0"/>
              </a:spcAft>
              <a:buNone/>
            </a:pPr>
            <a:r>
              <a:rPr lang="pt-BR" sz="1800">
                <a:solidFill>
                  <a:schemeClr val="dk1"/>
                </a:solidFill>
                <a:latin typeface="Calibri"/>
                <a:ea typeface="Calibri"/>
                <a:cs typeface="Calibri"/>
                <a:sym typeface="Calibri"/>
              </a:rPr>
              <a:t>Campo gravitacional   .</a:t>
            </a:r>
            <a:endParaRPr/>
          </a:p>
        </p:txBody>
      </p:sp>
      <p:sp>
        <p:nvSpPr>
          <p:cNvPr id="117" name="Google Shape;117;p6"/>
          <p:cNvSpPr txBox="1"/>
          <p:nvPr/>
        </p:nvSpPr>
        <p:spPr>
          <a:xfrm>
            <a:off x="8089272" y="5249934"/>
            <a:ext cx="2143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800">
                <a:solidFill>
                  <a:schemeClr val="dk1"/>
                </a:solidFill>
                <a:latin typeface="Calibri"/>
                <a:ea typeface="Calibri"/>
                <a:cs typeface="Calibri"/>
                <a:sym typeface="Calibri"/>
              </a:rPr>
              <a:t>Força Elétrica =&gt; Campo Elétrico  .</a:t>
            </a:r>
            <a:endParaRPr/>
          </a:p>
        </p:txBody>
      </p:sp>
      <p:cxnSp>
        <p:nvCxnSpPr>
          <p:cNvPr id="118" name="Google Shape;118;p6"/>
          <p:cNvCxnSpPr/>
          <p:nvPr/>
        </p:nvCxnSpPr>
        <p:spPr>
          <a:xfrm flipH="1">
            <a:off x="5666578" y="2195376"/>
            <a:ext cx="4006" cy="4163376"/>
          </a:xfrm>
          <a:prstGeom prst="straightConnector1">
            <a:avLst/>
          </a:prstGeom>
          <a:noFill/>
          <a:ln cap="flat" cmpd="sng" w="44450">
            <a:solidFill>
              <a:schemeClr val="dk1"/>
            </a:solidFill>
            <a:prstDash val="solid"/>
            <a:round/>
            <a:headEnd len="sm" w="sm" type="none"/>
            <a:tailEnd len="sm" w="sm" type="none"/>
          </a:ln>
        </p:spPr>
      </p:cxnSp>
      <p:sp>
        <p:nvSpPr>
          <p:cNvPr id="119" name="Google Shape;119;p6"/>
          <p:cNvSpPr txBox="1"/>
          <p:nvPr/>
        </p:nvSpPr>
        <p:spPr>
          <a:xfrm>
            <a:off x="1775520" y="1268760"/>
            <a:ext cx="7467600" cy="6318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600"/>
              <a:buFont typeface="Calibri"/>
              <a:buNone/>
            </a:pPr>
            <a:r>
              <a:rPr b="1" lang="pt-BR" sz="3600">
                <a:solidFill>
                  <a:schemeClr val="dk1"/>
                </a:solidFill>
                <a:latin typeface="Calibri"/>
                <a:ea typeface="Calibri"/>
                <a:cs typeface="Calibri"/>
                <a:sym typeface="Calibri"/>
              </a:rPr>
              <a:t>O conceito de campo - introdução:</a:t>
            </a:r>
            <a:endParaRPr b="1" sz="3600">
              <a:solidFill>
                <a:schemeClr val="dk1"/>
              </a:solidFill>
              <a:latin typeface="Calibri"/>
              <a:ea typeface="Calibri"/>
              <a:cs typeface="Calibri"/>
              <a:sym typeface="Calibri"/>
            </a:endParaRPr>
          </a:p>
        </p:txBody>
      </p:sp>
      <p:sp>
        <p:nvSpPr>
          <p:cNvPr id="120" name="Google Shape;120;p6"/>
          <p:cNvSpPr txBox="1"/>
          <p:nvPr/>
        </p:nvSpPr>
        <p:spPr>
          <a:xfrm>
            <a:off x="7660875" y="608825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
        <p:nvSpPr>
          <p:cNvPr id="121" name="Google Shape;121;p6"/>
          <p:cNvSpPr txBox="1"/>
          <p:nvPr/>
        </p:nvSpPr>
        <p:spPr>
          <a:xfrm>
            <a:off x="1797663" y="608825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idx="1" type="body"/>
          </p:nvPr>
        </p:nvSpPr>
        <p:spPr>
          <a:xfrm>
            <a:off x="335360" y="1900604"/>
            <a:ext cx="11233248" cy="4673956"/>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2240"/>
              <a:buChar char="►"/>
            </a:pPr>
            <a:r>
              <a:rPr lang="pt-BR"/>
              <a:t>Da mesma maneira, a força elétrica também é uma força de ação a distância, portanto existe um campo associado a ela, o campo elétrico (E). Assim como um corpo com massa produz ao redor de si um campo gravitacional, uma carga elétrica sempre terá a sua volta um campo elétrico;</a:t>
            </a:r>
            <a:endParaRPr/>
          </a:p>
          <a:p>
            <a:pPr indent="-261620" lvl="0" marL="342900" rtl="0" algn="just">
              <a:spcBef>
                <a:spcPts val="1000"/>
              </a:spcBef>
              <a:spcAft>
                <a:spcPts val="0"/>
              </a:spcAft>
              <a:buSzPts val="1280"/>
              <a:buNone/>
            </a:pPr>
            <a:r>
              <a:t/>
            </a:r>
            <a:endParaRPr sz="1600"/>
          </a:p>
          <a:p>
            <a:pPr indent="-342900" lvl="0" marL="342900" rtl="0" algn="just">
              <a:spcBef>
                <a:spcPts val="1000"/>
              </a:spcBef>
              <a:spcAft>
                <a:spcPts val="0"/>
              </a:spcAft>
              <a:buSzPts val="2240"/>
              <a:buChar char="►"/>
            </a:pPr>
            <a:r>
              <a:rPr lang="pt-BR"/>
              <a:t>Embora seja necessário no mínimo duas cargas elétricas para que haja uma interação por meio da força elétrica, o campo elétrico é criado apenas por uma única carga, uma vez que ela é uma propriedade intrínseca da carga.</a:t>
            </a:r>
            <a:endParaRPr/>
          </a:p>
        </p:txBody>
      </p:sp>
      <p:sp>
        <p:nvSpPr>
          <p:cNvPr id="127" name="Google Shape;127;p7"/>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128" name="Google Shape;128;p7"/>
          <p:cNvSpPr txBox="1"/>
          <p:nvPr/>
        </p:nvSpPr>
        <p:spPr>
          <a:xfrm>
            <a:off x="1775520" y="1268760"/>
            <a:ext cx="7467600" cy="6318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600"/>
              <a:buFont typeface="Calibri"/>
              <a:buNone/>
            </a:pPr>
            <a:r>
              <a:rPr b="1" lang="pt-BR" sz="3600">
                <a:solidFill>
                  <a:schemeClr val="dk1"/>
                </a:solidFill>
                <a:latin typeface="Calibri"/>
                <a:ea typeface="Calibri"/>
                <a:cs typeface="Calibri"/>
                <a:sym typeface="Calibri"/>
              </a:rPr>
              <a:t>O conceito de campo - introdução:</a:t>
            </a:r>
            <a:endParaRPr b="1" sz="36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1724744" y="1357566"/>
            <a:ext cx="7467600" cy="7032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r>
              <a:rPr b="1" lang="pt-BR">
                <a:solidFill>
                  <a:schemeClr val="dk1"/>
                </a:solidFill>
              </a:rPr>
              <a:t>Campo elétrico (E):</a:t>
            </a:r>
            <a:endParaRPr/>
          </a:p>
        </p:txBody>
      </p:sp>
      <p:sp>
        <p:nvSpPr>
          <p:cNvPr id="134" name="Google Shape;134;p8"/>
          <p:cNvSpPr/>
          <p:nvPr>
            <p:ph idx="1" type="body"/>
          </p:nvPr>
        </p:nvSpPr>
        <p:spPr>
          <a:xfrm>
            <a:off x="14297" y="1844824"/>
            <a:ext cx="6009695" cy="4536503"/>
          </a:xfrm>
          <a:prstGeom prst="roundRect">
            <a:avLst>
              <a:gd fmla="val 16667" name="adj"/>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2240"/>
              <a:buNone/>
            </a:pPr>
            <a:r>
              <a:rPr lang="pt-BR"/>
              <a:t>	É uma propriedade física estabelecida em todos os pontos do espaço que estão sob a influência de uma carga elétrica (</a:t>
            </a:r>
            <a:r>
              <a:rPr b="1" lang="pt-BR"/>
              <a:t>carga fonte</a:t>
            </a:r>
            <a:r>
              <a:rPr lang="pt-BR"/>
              <a:t>), tal que uma outra carga (</a:t>
            </a:r>
            <a:r>
              <a:rPr b="1" lang="pt-BR"/>
              <a:t>carga de prova</a:t>
            </a:r>
            <a:r>
              <a:rPr lang="pt-BR"/>
              <a:t>), ao ser colocada num desses pontos, fica sujeita a uma força de </a:t>
            </a:r>
            <a:r>
              <a:rPr b="1" lang="pt-BR"/>
              <a:t>atração</a:t>
            </a:r>
            <a:r>
              <a:rPr lang="pt-BR"/>
              <a:t> ou de </a:t>
            </a:r>
            <a:r>
              <a:rPr b="1" lang="pt-BR"/>
              <a:t>repulsão</a:t>
            </a:r>
            <a:r>
              <a:rPr lang="pt-BR"/>
              <a:t>, exercida pela </a:t>
            </a:r>
            <a:r>
              <a:rPr b="1" lang="pt-BR"/>
              <a:t>carga fonte</a:t>
            </a:r>
            <a:r>
              <a:rPr lang="pt-BR"/>
              <a:t>.</a:t>
            </a:r>
            <a:endParaRPr/>
          </a:p>
        </p:txBody>
      </p:sp>
      <p:sp>
        <p:nvSpPr>
          <p:cNvPr id="135" name="Google Shape;135;p8"/>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pic>
        <p:nvPicPr>
          <p:cNvPr id="136" name="Google Shape;136;p8"/>
          <p:cNvPicPr preferRelativeResize="0"/>
          <p:nvPr/>
        </p:nvPicPr>
        <p:blipFill rotWithShape="1">
          <a:blip r:embed="rId3">
            <a:alphaModFix/>
          </a:blip>
          <a:srcRect b="0" l="0" r="0" t="0"/>
          <a:stretch/>
        </p:blipFill>
        <p:spPr>
          <a:xfrm>
            <a:off x="6109308" y="1969812"/>
            <a:ext cx="5184576" cy="3764238"/>
          </a:xfrm>
          <a:prstGeom prst="rect">
            <a:avLst/>
          </a:prstGeom>
          <a:noFill/>
          <a:ln>
            <a:noFill/>
          </a:ln>
        </p:spPr>
      </p:pic>
      <p:sp>
        <p:nvSpPr>
          <p:cNvPr id="137" name="Google Shape;137;p8"/>
          <p:cNvSpPr txBox="1"/>
          <p:nvPr/>
        </p:nvSpPr>
        <p:spPr>
          <a:xfrm>
            <a:off x="7201600" y="5885450"/>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9"/>
          <p:cNvPicPr preferRelativeResize="0"/>
          <p:nvPr/>
        </p:nvPicPr>
        <p:blipFill rotWithShape="1">
          <a:blip r:embed="rId3">
            <a:alphaModFix/>
          </a:blip>
          <a:srcRect b="0" l="0" r="0" t="0"/>
          <a:stretch/>
        </p:blipFill>
        <p:spPr>
          <a:xfrm>
            <a:off x="2135560" y="1196752"/>
            <a:ext cx="7559675" cy="5489575"/>
          </a:xfrm>
          <a:prstGeom prst="rect">
            <a:avLst/>
          </a:prstGeom>
          <a:noFill/>
          <a:ln>
            <a:noFill/>
          </a:ln>
        </p:spPr>
      </p:pic>
      <p:sp>
        <p:nvSpPr>
          <p:cNvPr id="143" name="Google Shape;143;p9"/>
          <p:cNvSpPr txBox="1"/>
          <p:nvPr>
            <p:ph idx="12" type="sldNum"/>
          </p:nvPr>
        </p:nvSpPr>
        <p:spPr>
          <a:xfrm>
            <a:off x="11379200" y="5734050"/>
            <a:ext cx="812800" cy="52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pt-B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144" name="Google Shape;144;p9"/>
          <p:cNvSpPr txBox="1"/>
          <p:nvPr/>
        </p:nvSpPr>
        <p:spPr>
          <a:xfrm>
            <a:off x="4415388" y="6317025"/>
            <a:ext cx="30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solidFill>
                  <a:schemeClr val="dk1"/>
                </a:solidFill>
                <a:latin typeface="Times New Roman"/>
                <a:ea typeface="Times New Roman"/>
                <a:cs typeface="Times New Roman"/>
                <a:sym typeface="Times New Roman"/>
              </a:rPr>
              <a:t>Fonte</a:t>
            </a:r>
            <a:r>
              <a:rPr lang="pt-BR" sz="1200">
                <a:solidFill>
                  <a:schemeClr val="dk1"/>
                </a:solidFill>
                <a:latin typeface="Times New Roman"/>
                <a:ea typeface="Times New Roman"/>
                <a:cs typeface="Times New Roman"/>
                <a:sym typeface="Times New Roman"/>
              </a:rPr>
              <a:t>: Alvarenga e Máximo (2000).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1">
  <a:themeElements>
    <a:clrScheme name="Facetado">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2018-06-18T15:40:55Z</dcterms:created>
  <dc:creator>Razor</dc:creator>
</cp:coreProperties>
</file>