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embeddedFontLst>
    <p:embeddedFont>
      <p:font typeface="Tahoma"/>
      <p:regular r:id="rId37"/>
      <p:bold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3" roundtripDataSignature="AMtx7mjIpf2dFAhgcieJ2z3v/4T5qdZx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7746D6-747A-49BE-9613-29FEB3945293}">
  <a:tblStyle styleId="{1F7746D6-747A-49BE-9613-29FEB3945293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Tahoma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Tahoma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680192"/>
        <c:axId val="-2144681280"/>
      </c:barChart>
      <c:catAx>
        <c:axId val="-214468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4681280"/>
        <c:crosses val="autoZero"/>
        <c:auto val="1"/>
        <c:lblAlgn val="ctr"/>
        <c:lblOffset val="100"/>
        <c:noMultiLvlLbl val="0"/>
      </c:catAx>
      <c:valAx>
        <c:axId val="-214468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4680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674208"/>
        <c:axId val="-2144671488"/>
      </c:barChart>
      <c:catAx>
        <c:axId val="-214467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4671488"/>
        <c:crosses val="autoZero"/>
        <c:auto val="1"/>
        <c:lblAlgn val="ctr"/>
        <c:lblOffset val="100"/>
        <c:noMultiLvlLbl val="0"/>
      </c:catAx>
      <c:valAx>
        <c:axId val="-214467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4674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</a:pPr>
            <a:fld id="{00000000-1234-1234-1234-123412341234}" type="slidenum"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None/>
            </a:pPr>
            <a:fld id="{00000000-1234-1234-1234-123412341234}" type="slidenum"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Google Shape;47;p41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{1F7746D6-747A-49BE-9613-29FEB3945293}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43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3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/>
          <p:nvPr>
            <p:ph type="title"/>
          </p:nvPr>
        </p:nvSpPr>
        <p:spPr>
          <a:xfrm>
            <a:off x="1678518" y="214314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33"/>
          <p:cNvSpPr txBox="1"/>
          <p:nvPr>
            <p:ph idx="1" type="body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3"/>
          <p:cNvSpPr txBox="1"/>
          <p:nvPr>
            <p:ph idx="10" type="dt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33"/>
          <p:cNvSpPr txBox="1"/>
          <p:nvPr>
            <p:ph idx="11" type="ftr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33"/>
          <p:cNvSpPr txBox="1"/>
          <p:nvPr>
            <p:ph idx="12" type="sldNum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" name="Google Shape;28;p34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1" name="Google Shape;3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5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5" name="Google Shape;35;p36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oogle Shape;37;p37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0" name="Google Shape;40;p38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oogle Shape;42;p39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5" name="Google Shape;45;p40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{1F7746D6-747A-49BE-9613-29FEB3945293}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1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1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31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gif"/><Relationship Id="rId4" Type="http://schemas.openxmlformats.org/officeDocument/2006/relationships/image" Target="../media/image20.gif"/><Relationship Id="rId5" Type="http://schemas.openxmlformats.org/officeDocument/2006/relationships/image" Target="../media/image21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Circuitos Elétricos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type="title"/>
          </p:nvPr>
        </p:nvSpPr>
        <p:spPr>
          <a:xfrm>
            <a:off x="1847528" y="1268760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nominal:</a:t>
            </a:r>
            <a:endParaRPr/>
          </a:p>
        </p:txBody>
      </p:sp>
      <p:sp>
        <p:nvSpPr>
          <p:cNvPr id="134" name="Google Shape;134;p10"/>
          <p:cNvSpPr txBox="1"/>
          <p:nvPr>
            <p:ph idx="1" type="body"/>
          </p:nvPr>
        </p:nvSpPr>
        <p:spPr>
          <a:xfrm>
            <a:off x="551383" y="2348880"/>
            <a:ext cx="1137391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É muito importante para qualquer receptor conhecer o seu valor nominal. </a:t>
            </a:r>
            <a:endParaRPr/>
          </a:p>
          <a:p>
            <a:pPr indent="-200660" lvl="0" marL="342900" rtl="0" algn="just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Entende-se por </a:t>
            </a:r>
            <a:r>
              <a:rPr b="1" lang="pt-BR"/>
              <a:t>valor nominal</a:t>
            </a:r>
            <a:r>
              <a:rPr lang="pt-BR"/>
              <a:t> a grandeza em função da qual o receptor da qual o receptor foi fabricado, de modo a funcionar nas condições definidas. Por exemplo, a uma lâmpada fabricada para funcionar a 220 volts (V), não deve ser aplicada uma tensão superior.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1703512" y="1340768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Aparelhos de medida, contagem e regu</a:t>
            </a: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lação:</a:t>
            </a:r>
            <a:endParaRPr/>
          </a:p>
        </p:txBody>
      </p:sp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1735744" y="2743200"/>
            <a:ext cx="921702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A sua função é quantificar os valores das grandezas em circuitos e instalações elétricas, controlando a sua variação e atuação em sobrecargas onde as proteções falharam.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/>
          <p:nvPr>
            <p:ph type="title"/>
          </p:nvPr>
        </p:nvSpPr>
        <p:spPr>
          <a:xfrm>
            <a:off x="1854692" y="1268760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b="1" lang="pt-BR" sz="3200">
                <a:solidFill>
                  <a:schemeClr val="dk1"/>
                </a:solidFill>
              </a:rPr>
              <a:t>Aparelhos de medida: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46" name="Google Shape;146;p12"/>
          <p:cNvSpPr txBox="1"/>
          <p:nvPr>
            <p:ph idx="1" type="body"/>
          </p:nvPr>
        </p:nvSpPr>
        <p:spPr>
          <a:xfrm>
            <a:off x="407368" y="2132856"/>
            <a:ext cx="475252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Medem e controlam a variação das grandezas elétricas.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2000"/>
              <a:t>Amperímetro – </a:t>
            </a:r>
            <a:r>
              <a:rPr lang="pt-BR" sz="2000"/>
              <a:t>Intensidade da corrente;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2000"/>
              <a:t>Voltímetro – </a:t>
            </a:r>
            <a:r>
              <a:rPr lang="pt-BR" sz="2000"/>
              <a:t>Tensão elétrica;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2000"/>
              <a:t>Wattímetro – </a:t>
            </a:r>
            <a:r>
              <a:rPr lang="pt-BR" sz="2000"/>
              <a:t>Potência elétrica;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2000"/>
              <a:t>Ohmímetro – </a:t>
            </a:r>
            <a:r>
              <a:rPr lang="pt-BR" sz="2000"/>
              <a:t>Resistência elétrica;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pt-BR">
                <a:solidFill>
                  <a:schemeClr val="dk1"/>
                </a:solidFill>
              </a:rPr>
              <a:t>Multímetro</a:t>
            </a:r>
            <a:r>
              <a:rPr b="1" lang="pt-BR" sz="1800"/>
              <a:t> –</a:t>
            </a:r>
            <a:r>
              <a:rPr b="1" lang="pt-BR" sz="2000"/>
              <a:t> </a:t>
            </a:r>
            <a:r>
              <a:rPr lang="pt-BR" sz="2000"/>
              <a:t>Todas as funções anteriores reunidas num único aparelho.</a:t>
            </a:r>
            <a:endParaRPr sz="3600"/>
          </a:p>
        </p:txBody>
      </p:sp>
      <p:pic>
        <p:nvPicPr>
          <p:cNvPr descr="http://williammarcondes.zip.net/multimetro.gif" id="147" name="Google Shape;1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6159" y="2219167"/>
            <a:ext cx="4214183" cy="3653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3.gstatic.com/images?q=tbn:ANd9GcR9LlPvf6xAthc_cdL2mSPlU05OtDh2W7_VfirntJpOsQKvxB9RAA" id="148" name="Google Shape;1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9896" y="2438532"/>
            <a:ext cx="1837919" cy="270223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/>
        </p:nvSpPr>
        <p:spPr>
          <a:xfrm>
            <a:off x="6577300" y="57509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>
            <p:ph type="title"/>
          </p:nvPr>
        </p:nvSpPr>
        <p:spPr>
          <a:xfrm>
            <a:off x="1847528" y="1196752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Aparelhos de regulação:</a:t>
            </a:r>
            <a:endParaRPr/>
          </a:p>
        </p:txBody>
      </p:sp>
      <p:sp>
        <p:nvSpPr>
          <p:cNvPr id="155" name="Google Shape;155;p13"/>
          <p:cNvSpPr txBox="1"/>
          <p:nvPr>
            <p:ph idx="1" type="body"/>
          </p:nvPr>
        </p:nvSpPr>
        <p:spPr>
          <a:xfrm>
            <a:off x="479376" y="2060848"/>
            <a:ext cx="1123324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Regulam o valor da intensidade de corrente, da tensão, da potência e do fluxo luminoso num determinado circuito. Podem ter as seguintes variantes.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2000"/>
              <a:t>Regulação manual ou automática - </a:t>
            </a:r>
            <a:r>
              <a:rPr lang="pt-BR" sz="2000"/>
              <a:t> Utiliza-se em casas particulares e salas de cinema para poupar energia e reduzir o fluxo de luz durante a projeção de filme e aumento durante o intervalo.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pt-BR" sz="2000"/>
              <a:t>Regulação manual – </a:t>
            </a:r>
            <a:r>
              <a:rPr lang="pt-BR" sz="2000"/>
              <a:t>Utilização em laboratório para regular o valor da intensidade de corrente no circuito e a tensão aplicada a carga.</a:t>
            </a:r>
            <a:endParaRPr b="1" sz="2000"/>
          </a:p>
        </p:txBody>
      </p:sp>
      <p:pic>
        <p:nvPicPr>
          <p:cNvPr descr="http://t3.gstatic.com/images?q=tbn:ANd9GcSocHczxAUNaWuRKILmNV2IZ2kjMcRlEV7JfoUHgsLtQ2IEpsk4xA"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7888" y="4182545"/>
            <a:ext cx="3330674" cy="22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/>
        </p:nvSpPr>
        <p:spPr>
          <a:xfrm>
            <a:off x="5309475" y="63909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>
            <p:ph type="title"/>
          </p:nvPr>
        </p:nvSpPr>
        <p:spPr>
          <a:xfrm>
            <a:off x="1775520" y="1268760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b="1" lang="pt-BR" sz="3200">
                <a:solidFill>
                  <a:schemeClr val="dk1"/>
                </a:solidFill>
              </a:rPr>
              <a:t>Receptores (cargas):</a:t>
            </a:r>
            <a:endParaRPr/>
          </a:p>
        </p:txBody>
      </p:sp>
      <p:sp>
        <p:nvSpPr>
          <p:cNvPr id="163" name="Google Shape;163;p14"/>
          <p:cNvSpPr txBox="1"/>
          <p:nvPr>
            <p:ph idx="1" type="body"/>
          </p:nvPr>
        </p:nvSpPr>
        <p:spPr>
          <a:xfrm>
            <a:off x="335360" y="2276872"/>
            <a:ext cx="1130525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Entende-se por receptor ou carga todo equipamento que absorve a energia, produzindo trabalho. Na prática, as cargas são aparelhos que transformam a energia elétrica em outra qualquer forma de energia.</a:t>
            </a:r>
            <a:endParaRPr/>
          </a:p>
          <a:p>
            <a:pPr indent="-220980" lvl="0" marL="342900" rtl="0" algn="just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Os circuitos elétricos existem devido à necessidade de alimentar as cargas. A variedade de carga existe, por sua vez, em função de transformação energética que operam.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1753873" y="1340768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b="1" lang="pt-BR" sz="2400">
                <a:solidFill>
                  <a:schemeClr val="dk1"/>
                </a:solidFill>
              </a:rPr>
              <a:t>Aparelhos receptores (cargas) comuns:</a:t>
            </a:r>
            <a:endParaRPr/>
          </a:p>
        </p:txBody>
      </p:sp>
      <p:sp>
        <p:nvSpPr>
          <p:cNvPr id="169" name="Google Shape;169;p15"/>
          <p:cNvSpPr txBox="1"/>
          <p:nvPr>
            <p:ph idx="1" type="body"/>
          </p:nvPr>
        </p:nvSpPr>
        <p:spPr>
          <a:xfrm>
            <a:off x="328202" y="2037013"/>
            <a:ext cx="1166529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000"/>
              <a:t>	Para que se verifique a existência de corrente elétrica ou, se preferirmos, consumo de energia elétrica é preciso que a instalação disponha de equipamentos receptores, isto é, que “peçam”  fornecimento de energia à rede. Os receptores comuns a uma instalação elétrica típica são os seguintes: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Iluminação: Lâmpadas de incandescência (ou de filamento/resistência elétrica), lâmpadas fluorescentes, lâmpadas de halogênio. Transformam energia elétrica em energia luminosa.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Aquecimento: Irradiadores, ferros de engomar, fogões elétricos, torradeiras. Transformam energia elétrica em energia calorífera;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Força–motriz: Máquinas de lavar (roupa e louça), aspiradores, ventiladores, batedeiras. Transformam energia elétrica em energia mecânica.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Sinalização: Campainhas, buzinas. Transformam energia elétrica em energia sonora.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pt-BR" sz="2000"/>
              <a:t>Eletroquímicos: Pilhas e acumuladores. Durante a carga transformam energia elétrica em energia química e durante a descarga transformam energia química em energia elétrica.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/>
          <p:nvPr>
            <p:ph type="title"/>
          </p:nvPr>
        </p:nvSpPr>
        <p:spPr>
          <a:xfrm>
            <a:off x="1847528" y="1268760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b="1" lang="pt-BR" sz="3200">
                <a:solidFill>
                  <a:schemeClr val="dk1"/>
                </a:solidFill>
              </a:rPr>
              <a:t>Efeitos a corrente elétrica:</a:t>
            </a:r>
            <a:endParaRPr/>
          </a:p>
        </p:txBody>
      </p:sp>
      <p:sp>
        <p:nvSpPr>
          <p:cNvPr id="175" name="Google Shape;175;p16"/>
          <p:cNvSpPr txBox="1"/>
          <p:nvPr>
            <p:ph idx="1" type="body"/>
          </p:nvPr>
        </p:nvSpPr>
        <p:spPr>
          <a:xfrm>
            <a:off x="360354" y="2204864"/>
            <a:ext cx="117339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t-BR" sz="2400"/>
              <a:t>	Quando há circulação de corrente, um ou mais efeitos fazem-se sentir no circuito, tais como os seguintes: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Calorífero (térmico) – Produzido devido ao choque entre os elétrons em movimento e os átomos do material condutor. Quanto mais fino for o condutor, maior é o número de choques e maior o aquecimento.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Luminoso – Emite radiações luminosas a partir do choque entre os elétrons e os átomos do filamento das lâmpadas;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Magnético – Consiste em provocar alterações de orientação em material magnético.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Químico – Descomposição da água em hidrogênio e oxigênio.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title"/>
          </p:nvPr>
        </p:nvSpPr>
        <p:spPr>
          <a:xfrm>
            <a:off x="733202" y="3745227"/>
            <a:ext cx="7685087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Introdução: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 txBox="1"/>
          <p:nvPr>
            <p:ph idx="1" type="body"/>
          </p:nvPr>
        </p:nvSpPr>
        <p:spPr>
          <a:xfrm>
            <a:off x="335360" y="2420888"/>
            <a:ext cx="11449272" cy="62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Entender como funciona a associação de resistores em um circuito elétrico simples e saber como obter a resistência equivalente.</a:t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1775520" y="1364606"/>
            <a:ext cx="3960813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728135" y="4643438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4A800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Relembrando as aulas anteriores: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SzPts val="1920"/>
              <a:buFont typeface="Noto Sans Symbols"/>
              <a:buChar char="■"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Fundamentos de Eletricidade;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54A800"/>
              </a:buClr>
              <a:buSzPts val="1920"/>
              <a:buFont typeface="Noto Sans Symbols"/>
              <a:buChar char="■"/>
            </a:pPr>
            <a:r>
              <a:rPr b="1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Ohm.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type="title"/>
          </p:nvPr>
        </p:nvSpPr>
        <p:spPr>
          <a:xfrm>
            <a:off x="1812596" y="1193780"/>
            <a:ext cx="10246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Associação de resistores: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 txBox="1"/>
          <p:nvPr>
            <p:ph idx="1" type="body"/>
          </p:nvPr>
        </p:nvSpPr>
        <p:spPr>
          <a:xfrm>
            <a:off x="640592" y="1895817"/>
            <a:ext cx="1108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Existem três tipos de associação de resistores: </a:t>
            </a:r>
            <a:r>
              <a:rPr b="1" lang="pt-BR"/>
              <a:t>em série, em paralelo e mista.</a:t>
            </a:r>
            <a:endParaRPr/>
          </a:p>
        </p:txBody>
      </p:sp>
      <p:pic>
        <p:nvPicPr>
          <p:cNvPr descr="http://www.geocities.ws/saladefisica8/eletrodinamica/serie20.gif" id="192" name="Google Shape;1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518" y="3443573"/>
            <a:ext cx="2699792" cy="1497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eocities.ws/saladefisica8/eletrodinamica/mista10.gif" id="193" name="Google Shape;19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0873" y="3309844"/>
            <a:ext cx="2501218" cy="1497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letronica24h.com.br/Curso%20CC/aparte2/Figuras2/A7Fig02.gif" id="194" name="Google Shape;19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0029" y="2483422"/>
            <a:ext cx="1872208" cy="318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/>
          <p:nvPr/>
        </p:nvSpPr>
        <p:spPr>
          <a:xfrm>
            <a:off x="1812606" y="4192369"/>
            <a:ext cx="1080120" cy="374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Série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5202077" y="4807439"/>
            <a:ext cx="1080120" cy="374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Paralelo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8542566" y="4251252"/>
            <a:ext cx="1080120" cy="374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Misto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7555317" y="5045181"/>
            <a:ext cx="3260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dos resistores ocupam o mesmo caminho de corrente, enquanto parte ocupa caminhos independentes.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4292098" y="5565382"/>
            <a:ext cx="295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um dos resistores ocupa um caminho de corrente independente.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1028902" y="5474111"/>
            <a:ext cx="295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os resistores ocupam o mesmo caminho de corrente.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4262375" y="6488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>
            <p:ph type="title"/>
          </p:nvPr>
        </p:nvSpPr>
        <p:spPr>
          <a:xfrm>
            <a:off x="1909996" y="1316413"/>
            <a:ext cx="10246783" cy="5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Associação em série: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 txBox="1"/>
          <p:nvPr>
            <p:ph idx="1" type="body"/>
          </p:nvPr>
        </p:nvSpPr>
        <p:spPr>
          <a:xfrm>
            <a:off x="407368" y="2348880"/>
            <a:ext cx="11233248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Os resistores são ligados de tal forma que todos os resistores ocupam o mesmo caminho de corrente elétrica. Assim, a corrente que percorre cada um deles é a mesma.</a:t>
            </a:r>
            <a:endParaRPr/>
          </a:p>
        </p:txBody>
      </p:sp>
      <p:pic>
        <p:nvPicPr>
          <p:cNvPr descr="http://www.infoescola.com/wp-content/uploads/2009/08/associacao-resistores-serie1.gif" id="208" name="Google Shape;2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832" y="3389267"/>
            <a:ext cx="3333750" cy="161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947428" y="5445224"/>
            <a:ext cx="100451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Associação em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pt-B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érie a corrente é a mesma nos diferentes resistores.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Ex.: luminosos de natal (pisca-piscas).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4652250" y="50085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771910" y="3623553"/>
            <a:ext cx="776128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Introdução: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775953" y="2073465"/>
            <a:ext cx="10585176" cy="111227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Entender como funciona um circuito elétrico simples , como se compõe um circuito elétrico e os aparelhos de medição de suas grandezas.</a:t>
            </a:r>
            <a:endParaRPr/>
          </a:p>
          <a:p>
            <a:pPr indent="-2006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1992313" y="1149351"/>
            <a:ext cx="446010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771910" y="4354597"/>
            <a:ext cx="10508666" cy="172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4A800"/>
              </a:buClr>
              <a:buSzPts val="2240"/>
              <a:buFont typeface="Noto Sans Symbols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Relembrando as aulas anteriores</a:t>
            </a:r>
            <a:endParaRPr/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rgbClr val="54A800"/>
              </a:buClr>
              <a:buSzPts val="224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A800"/>
              </a:buClr>
              <a:buSzPts val="2240"/>
              <a:buFont typeface="Noto Sans Symbols"/>
              <a:buChar char="■"/>
            </a:pP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Fundamentos de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letricidade;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A800"/>
              </a:buClr>
              <a:buSzPts val="2240"/>
              <a:buFont typeface="Noto Sans Symbols"/>
              <a:buChar char="■"/>
            </a:pP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de Ohm.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>
            <p:ph type="title"/>
          </p:nvPr>
        </p:nvSpPr>
        <p:spPr>
          <a:xfrm>
            <a:off x="1775520" y="1195077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Associação em paralelo: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191343" y="2290426"/>
            <a:ext cx="727280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Os resistores são ligados de tal forma que cada um deles ocupa um caminho de corrente próprio. Assim, cada um dos resistores está sendo submetido à mesma tensão elétrica (V) e cada um dos resistores têm a sua própria corrente elétrica, onde a intensidade dessa corrente varia conforme as características de cada um dos resistores.</a:t>
            </a:r>
            <a:endParaRPr/>
          </a:p>
        </p:txBody>
      </p:sp>
      <p:pic>
        <p:nvPicPr>
          <p:cNvPr descr="http://www.infoescola.com/wp-content/uploads/2009/08/associacao-resistores-paralelo1.gif" id="217" name="Google Shape;217;p20"/>
          <p:cNvPicPr preferRelativeResize="0"/>
          <p:nvPr/>
        </p:nvPicPr>
        <p:blipFill rotWithShape="1">
          <a:blip r:embed="rId3">
            <a:alphaModFix/>
          </a:blip>
          <a:srcRect b="2953" l="0" r="0" t="0"/>
          <a:stretch/>
        </p:blipFill>
        <p:spPr>
          <a:xfrm>
            <a:off x="8832304" y="2132856"/>
            <a:ext cx="2377850" cy="383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 txBox="1"/>
          <p:nvPr/>
        </p:nvSpPr>
        <p:spPr>
          <a:xfrm>
            <a:off x="623392" y="5965630"/>
            <a:ext cx="849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 Associação em paralelo, os resistores são submetidos a mesma tensão.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Ex: circuitos domésticos.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8577475" y="59656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type="title"/>
          </p:nvPr>
        </p:nvSpPr>
        <p:spPr>
          <a:xfrm>
            <a:off x="1775520" y="1151896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Associação mista: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284276" y="2015674"/>
            <a:ext cx="11521280" cy="118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Combinação dos dois tipos de associações anteriores, em que num mesmo circuito existem ligações em paralelo e ligações em série.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http://t0.gstatic.com/images?q=tbn:ANd9GcSp_Rp7xZ6G_8iA2GqCmBfGUgI_698l80BhVltU5Eg6UxO5C5CAeA" id="226" name="Google Shape;2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9356" y="3068960"/>
            <a:ext cx="4320480" cy="2755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549301" y="6279521"/>
            <a:ext cx="1100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Nesse exemplo de associação mista, dois resistores em série e em seguida dois em paralelo.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4652250" y="58245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1775520" y="1268760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b="1" lang="pt-BR" sz="3200">
                <a:solidFill>
                  <a:schemeClr val="dk1"/>
                </a:solidFill>
              </a:rPr>
              <a:t>Associações das resistências em circuitos elétricos:</a:t>
            </a:r>
            <a:endParaRPr/>
          </a:p>
        </p:txBody>
      </p:sp>
      <p:sp>
        <p:nvSpPr>
          <p:cNvPr id="234" name="Google Shape;234;p22"/>
          <p:cNvSpPr txBox="1"/>
          <p:nvPr>
            <p:ph idx="1" type="body"/>
          </p:nvPr>
        </p:nvSpPr>
        <p:spPr>
          <a:xfrm>
            <a:off x="407368" y="2132856"/>
            <a:ext cx="1147395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A semelhança dos resistores, as resistências são associadas num circuito elétrico de acordo com suas características e resultados pretendidos.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Características: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A intensidade da corrente é a mesma em todas as resistências;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A tensão total aplicada é igual à soma das tensões parciais;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A resistência total é igual à soma das resistências parciais;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As tensões parciais em cada resistência são, segundo a lei de Ohm,  diretamente proporcionais aos valores das resistências.</a:t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>
            <p:ph type="title"/>
          </p:nvPr>
        </p:nvSpPr>
        <p:spPr>
          <a:xfrm>
            <a:off x="1775520" y="1340768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</a:pPr>
            <a:r>
              <a:rPr b="1" lang="pt-BR" sz="2800">
                <a:solidFill>
                  <a:schemeClr val="dk1"/>
                </a:solidFill>
              </a:rPr>
              <a:t>Cálculo da resistência equivalente em associações séries, paralelas e mistas: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0" name="Google Shape;240;p23"/>
          <p:cNvSpPr txBox="1"/>
          <p:nvPr>
            <p:ph idx="1" type="body"/>
          </p:nvPr>
        </p:nvSpPr>
        <p:spPr>
          <a:xfrm>
            <a:off x="479376" y="2802855"/>
            <a:ext cx="11305256" cy="252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Duas observações importantes: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Trebuchet MS"/>
              <a:buAutoNum type="arabicPeriod"/>
            </a:pPr>
            <a:r>
              <a:rPr lang="pt-BR">
                <a:solidFill>
                  <a:schemeClr val="dk1"/>
                </a:solidFill>
              </a:rPr>
              <a:t>Qualquer que seja a maneira como os resistores forem associados, o efeito obtido ainda será o de uma resistência.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Trebuchet MS"/>
              <a:buAutoNum type="arabicPeriod"/>
            </a:pPr>
            <a:r>
              <a:rPr lang="pt-BR">
                <a:solidFill>
                  <a:schemeClr val="dk1"/>
                </a:solidFill>
              </a:rPr>
              <a:t>Essa resistência, chamada de resistência equivalente, poderá ser maior ou menor que os valores dos resistores associados, mas, ainda assim, o conjunto seguirá a lei de Ohm. </a:t>
            </a:r>
            <a:br>
              <a:rPr lang="pt-BR" sz="3600">
                <a:solidFill>
                  <a:schemeClr val="dk1"/>
                </a:solidFill>
              </a:rPr>
            </a:br>
            <a:endParaRPr sz="3600">
              <a:solidFill>
                <a:schemeClr val="dk1"/>
              </a:solidFill>
            </a:endParaRPr>
          </a:p>
          <a:p>
            <a:pPr indent="-160020" lvl="0" marL="342900" rtl="0" algn="l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type="title"/>
          </p:nvPr>
        </p:nvSpPr>
        <p:spPr>
          <a:xfrm>
            <a:off x="1847528" y="1196752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Associação em série:</a:t>
            </a:r>
            <a:endParaRPr/>
          </a:p>
        </p:txBody>
      </p:sp>
      <p:sp>
        <p:nvSpPr>
          <p:cNvPr id="246" name="Google Shape;246;p24"/>
          <p:cNvSpPr txBox="1"/>
          <p:nvPr>
            <p:ph idx="1" type="body"/>
          </p:nvPr>
        </p:nvSpPr>
        <p:spPr>
          <a:xfrm>
            <a:off x="330168" y="2204864"/>
            <a:ext cx="1158994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As principais características deste tipo de associação são: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A intensidade da corrente é comum a todas as resistências;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Cada resistência fica submetida a uma tensão interior à tensão total aplicada.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:\Users\1968604\Documents\IFRN\Metropoli Digital\conceitos_eletricidade\aula03\conce_elet_a3_f11_d.jpg" id="247" name="Google Shape;2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8878" y="3833189"/>
            <a:ext cx="5802889" cy="26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4681388" y="6488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>
            <p:ph type="title"/>
          </p:nvPr>
        </p:nvSpPr>
        <p:spPr>
          <a:xfrm>
            <a:off x="1775520" y="1252031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 sz="3600">
                <a:solidFill>
                  <a:schemeClr val="dk1"/>
                </a:solidFill>
              </a:rPr>
              <a:t>Resistência </a:t>
            </a:r>
            <a:r>
              <a:rPr b="1" lang="pt-BR">
                <a:solidFill>
                  <a:schemeClr val="dk1"/>
                </a:solidFill>
              </a:rPr>
              <a:t>e</a:t>
            </a:r>
            <a:r>
              <a:rPr b="1" lang="pt-BR" sz="3600">
                <a:solidFill>
                  <a:schemeClr val="dk1"/>
                </a:solidFill>
              </a:rPr>
              <a:t>quivalente em </a:t>
            </a:r>
            <a:r>
              <a:rPr b="1" lang="pt-BR">
                <a:solidFill>
                  <a:schemeClr val="dk1"/>
                </a:solidFill>
              </a:rPr>
              <a:t>s</a:t>
            </a:r>
            <a:r>
              <a:rPr b="1" lang="pt-BR" sz="3600">
                <a:solidFill>
                  <a:schemeClr val="dk1"/>
                </a:solidFill>
              </a:rPr>
              <a:t>érie:</a:t>
            </a:r>
            <a:endParaRPr/>
          </a:p>
        </p:txBody>
      </p:sp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335360" y="2420888"/>
            <a:ext cx="1158994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Pela lei de Ohm, teremos que: R</a:t>
            </a:r>
            <a:r>
              <a:rPr baseline="-25000" lang="pt-BR"/>
              <a:t>1</a:t>
            </a:r>
            <a:r>
              <a:rPr lang="pt-BR"/>
              <a:t>I + R</a:t>
            </a:r>
            <a:r>
              <a:rPr baseline="-25000" lang="pt-BR"/>
              <a:t>2</a:t>
            </a:r>
            <a:r>
              <a:rPr lang="pt-BR"/>
              <a:t>I + R</a:t>
            </a:r>
            <a:r>
              <a:rPr baseline="-25000" lang="pt-BR"/>
              <a:t>3</a:t>
            </a:r>
            <a:r>
              <a:rPr lang="pt-BR"/>
              <a:t>I + R</a:t>
            </a:r>
            <a:r>
              <a:rPr baseline="-25000" lang="pt-BR"/>
              <a:t>4</a:t>
            </a:r>
            <a:r>
              <a:rPr lang="pt-BR"/>
              <a:t>I +R</a:t>
            </a:r>
            <a:r>
              <a:rPr baseline="-25000" lang="pt-BR"/>
              <a:t>5</a:t>
            </a:r>
            <a:r>
              <a:rPr lang="pt-BR"/>
              <a:t>I = R</a:t>
            </a:r>
            <a:r>
              <a:rPr baseline="-25000" lang="pt-BR"/>
              <a:t>eq</a:t>
            </a:r>
            <a:r>
              <a:rPr lang="pt-BR"/>
              <a:t>I = V, ou seja, (R</a:t>
            </a:r>
            <a:r>
              <a:rPr baseline="-25000" lang="pt-BR"/>
              <a:t>1</a:t>
            </a:r>
            <a:r>
              <a:rPr lang="pt-BR"/>
              <a:t> + R</a:t>
            </a:r>
            <a:r>
              <a:rPr baseline="-25000" lang="pt-BR"/>
              <a:t>2</a:t>
            </a:r>
            <a:r>
              <a:rPr lang="pt-BR"/>
              <a:t> + R</a:t>
            </a:r>
            <a:r>
              <a:rPr baseline="-25000" lang="pt-BR"/>
              <a:t>3</a:t>
            </a:r>
            <a:r>
              <a:rPr lang="pt-BR"/>
              <a:t> + R</a:t>
            </a:r>
            <a:r>
              <a:rPr baseline="-25000" lang="pt-BR"/>
              <a:t>4</a:t>
            </a:r>
            <a:r>
              <a:rPr lang="pt-BR"/>
              <a:t> +R</a:t>
            </a:r>
            <a:r>
              <a:rPr baseline="-25000" lang="pt-BR"/>
              <a:t>5</a:t>
            </a:r>
            <a:r>
              <a:rPr lang="pt-BR"/>
              <a:t>)I = R</a:t>
            </a:r>
            <a:r>
              <a:rPr baseline="-25000" lang="pt-BR"/>
              <a:t>eq</a:t>
            </a:r>
            <a:r>
              <a:rPr lang="pt-BR"/>
              <a:t>I.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Pela equação, deduz-se que a resistência equivalente é igual ao somatório das resistências, ou seja:</a:t>
            </a:r>
            <a:br>
              <a:rPr lang="pt-BR"/>
            </a:br>
            <a:r>
              <a:rPr lang="pt-BR"/>
              <a:t>R</a:t>
            </a:r>
            <a:r>
              <a:rPr baseline="-25000" lang="pt-BR"/>
              <a:t>eq</a:t>
            </a:r>
            <a:r>
              <a:rPr lang="pt-BR"/>
              <a:t> = R</a:t>
            </a:r>
            <a:r>
              <a:rPr baseline="-25000" lang="pt-BR"/>
              <a:t>1</a:t>
            </a:r>
            <a:r>
              <a:rPr lang="pt-BR"/>
              <a:t> + R</a:t>
            </a:r>
            <a:r>
              <a:rPr baseline="-25000" lang="pt-BR"/>
              <a:t>2</a:t>
            </a:r>
            <a:r>
              <a:rPr lang="pt-BR"/>
              <a:t> + R</a:t>
            </a:r>
            <a:r>
              <a:rPr baseline="-25000" lang="pt-BR"/>
              <a:t>3</a:t>
            </a:r>
            <a:r>
              <a:rPr lang="pt-BR"/>
              <a:t> + R</a:t>
            </a:r>
            <a:r>
              <a:rPr baseline="-25000" lang="pt-BR"/>
              <a:t>4</a:t>
            </a:r>
            <a:r>
              <a:rPr lang="pt-BR"/>
              <a:t> +R</a:t>
            </a:r>
            <a:r>
              <a:rPr baseline="-25000" lang="pt-BR"/>
              <a:t>5</a:t>
            </a:r>
            <a:r>
              <a:rPr lang="pt-BR"/>
              <a:t>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Pode-se concluir que: a resistência total (ou equivalente) de uma associação de resistores em série é igual à soma dos resistores que constituem a associação série.</a:t>
            </a:r>
            <a:endParaRPr/>
          </a:p>
          <a:p>
            <a:pPr indent="-160020" lvl="0" marL="342900" rtl="0" algn="l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>
            <p:ph type="title"/>
          </p:nvPr>
        </p:nvSpPr>
        <p:spPr>
          <a:xfrm>
            <a:off x="1775520" y="1077419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Associação em paralelo: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0" name="Google Shape;260;p26"/>
          <p:cNvSpPr txBox="1"/>
          <p:nvPr>
            <p:ph idx="1" type="body"/>
          </p:nvPr>
        </p:nvSpPr>
        <p:spPr>
          <a:xfrm>
            <a:off x="191344" y="2017713"/>
            <a:ext cx="1152128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Neste tipo de associação, como pode se observar pela figura abaixo, os três resistores estão submetidos à mesma tensão V.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Pela lei de Ohm temos que:</a:t>
            </a:r>
            <a:endParaRPr/>
          </a:p>
        </p:txBody>
      </p:sp>
      <p:pic>
        <p:nvPicPr>
          <p:cNvPr descr="C:\Users\1968604\Documents\IFRN\Metropoli Digital\conceitos_eletricidade\aula03\conce_elet_a3_f12_d.jpg" id="261" name="Google Shape;2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704" y="2831594"/>
            <a:ext cx="4762500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968604\Documents\IFRN\Metropoli Digital\conceitos_eletricidade\aula03\conce_elet_A03_L02_R.png" id="262" name="Google Shape;2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3872" y="5543033"/>
            <a:ext cx="3042189" cy="73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 txBox="1"/>
          <p:nvPr/>
        </p:nvSpPr>
        <p:spPr>
          <a:xfrm>
            <a:off x="4652250" y="6488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>
            <p:ph type="title"/>
          </p:nvPr>
        </p:nvSpPr>
        <p:spPr>
          <a:xfrm>
            <a:off x="1703512" y="1052736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Resistência equivalente em paralelo: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335384" y="1969729"/>
            <a:ext cx="11377200" cy="41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813" l="-803" r="-428" t="-11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 </a:t>
            </a:r>
            <a:endParaRPr/>
          </a:p>
        </p:txBody>
      </p:sp>
      <p:pic>
        <p:nvPicPr>
          <p:cNvPr descr="C:\Users\1968604\Documents\IFRN\Metropoli Digital\conceitos_eletricidade\aula03\conce_elet_A03_L03_R.png" id="270" name="Google Shape;2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7204" y="2694579"/>
            <a:ext cx="193357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type="title"/>
          </p:nvPr>
        </p:nvSpPr>
        <p:spPr>
          <a:xfrm>
            <a:off x="1940937" y="1196752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Exemplo: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633" y="1196760"/>
            <a:ext cx="3168352" cy="51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/>
        </p:nvSpPr>
        <p:spPr>
          <a:xfrm>
            <a:off x="1631504" y="2060848"/>
            <a:ext cx="358297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pt-BR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Nos circuitos ao lado, calcule a resistência equivalente entre os pontos A e B: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6508550" y="63560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idx="1" type="body"/>
          </p:nvPr>
        </p:nvSpPr>
        <p:spPr>
          <a:xfrm>
            <a:off x="1640214" y="2160977"/>
            <a:ext cx="358297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Calcule a resistência equivalente vista, no circuito abaixo, entre os pontos A e B.</a:t>
            </a:r>
            <a:endParaRPr/>
          </a:p>
        </p:txBody>
      </p:sp>
      <p:pic>
        <p:nvPicPr>
          <p:cNvPr descr="C:\Users\1968604\Documents\IFRN\Metropoli Digital\conceitos_eletricidade\aula03\conce_elet_a3_f13_d.jpg" id="284" name="Google Shape;2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8088" y="1927795"/>
            <a:ext cx="4762500" cy="244792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/>
        </p:nvSpPr>
        <p:spPr>
          <a:xfrm>
            <a:off x="7064328" y="4581128"/>
            <a:ext cx="53285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Resposta: Resistor equivalente =&gt; Req = 15</a:t>
            </a:r>
            <a:r>
              <a:rPr b="1" lang="pt-BR" sz="12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endParaRPr/>
          </a:p>
        </p:txBody>
      </p:sp>
      <p:sp>
        <p:nvSpPr>
          <p:cNvPr id="286" name="Google Shape;286;p29"/>
          <p:cNvSpPr txBox="1"/>
          <p:nvPr/>
        </p:nvSpPr>
        <p:spPr>
          <a:xfrm>
            <a:off x="1940937" y="1196752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Exercício:</a:t>
            </a:r>
            <a:endParaRPr b="1"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7825600" y="50635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1893788" y="1268760"/>
            <a:ext cx="8116391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Circuito elétrico:</a:t>
            </a:r>
            <a:endParaRPr/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263352" y="2204864"/>
            <a:ext cx="1137726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Char char="►"/>
            </a:pPr>
            <a:r>
              <a:rPr lang="pt-BR" sz="3200">
                <a:solidFill>
                  <a:schemeClr val="dk1"/>
                </a:solidFill>
              </a:rPr>
              <a:t>Depois de uma abordagem genérica aos conceitos fundamentais sobre grandezas elétricas passamos ao estudo específico do nosso objetivo de análise – o circuito elétrico.</a:t>
            </a:r>
            <a:endParaRPr>
              <a:solidFill>
                <a:schemeClr val="dk1"/>
              </a:solidFill>
            </a:endParaRPr>
          </a:p>
          <a:p>
            <a:pPr indent="-180340" lvl="0" marL="342900" rtl="0" algn="just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►"/>
            </a:pPr>
            <a:r>
              <a:rPr b="1" lang="pt-BR" sz="3200">
                <a:solidFill>
                  <a:schemeClr val="dk1"/>
                </a:solidFill>
              </a:rPr>
              <a:t>Definição: </a:t>
            </a:r>
            <a:r>
              <a:rPr lang="pt-BR" sz="3200">
                <a:solidFill>
                  <a:schemeClr val="dk1"/>
                </a:solidFill>
              </a:rPr>
              <a:t>Entende-se por circuito elétrico o conjunto de componentes constituído por um ou mais geradores elétricos que alimentam determinados dispositivos.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/>
        </p:nvSpPr>
        <p:spPr>
          <a:xfrm>
            <a:off x="343750" y="1901750"/>
            <a:ext cx="11653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ALVARENGA, Beatriz; MÁXIMO, Antônio.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Curso de Física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São Paulo: Ed. Scipione, 2000. v. 2.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GASPAR, Alberto.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1.ed. São Paulo: Ática, 2000. v. 3.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GREF – Grupo de reelaboração do ensino de física. Física 3: Eletromagnetismo. 5. ed. São Paulo: Edusp, 2015.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HALLIDAY, D; RESNICK, R.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Rio de Janeiro: LTC – Livros técnicos e científicos Editora S.A., 1983. v. 3.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HEWITT, P. G.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 conceitual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9. ed. Porto Alegre: Bookman, 2002.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XAVIER, C.; BENIGNO, B. </a:t>
            </a:r>
            <a:r>
              <a:rPr b="1"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 aula por aula</a:t>
            </a:r>
            <a:r>
              <a:rPr lang="pt-BR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São Paulo: FTD, 2010.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1821925" y="1220350"/>
            <a:ext cx="331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1703512" y="1220941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Composição do circuito elétrico: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65663" y="1988453"/>
            <a:ext cx="1178463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pt-BR" sz="3200"/>
              <a:t>Todo o circuito elétrico é constituído  pelos seguintes componentes: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/>
              <a:t>Fonte de alimentação ou gerador (eletrodinâmicos ou rotativos =&gt; dínamos: produzem corrente contínua; alternadores: produzem corrente alternada; eletroquímicos =&gt; só produzem corrente contínua);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/>
              <a:t>Condutores e isoladores elétricos;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/>
              <a:t>Aparelhos de proteção, comando e corte;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/>
              <a:t>Aparelhos de medida e contagem;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/>
              <a:t>Aparelho de regulação;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/>
              <a:t>Cargas.</a:t>
            </a:r>
            <a:endParaRPr/>
          </a:p>
          <a:p>
            <a:pPr indent="-160020" lvl="0" marL="342900" rtl="0" algn="l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600"/>
          </a:p>
        </p:txBody>
      </p:sp>
      <p:pic>
        <p:nvPicPr>
          <p:cNvPr descr="circ_basico1.jpg"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4460" y="4045853"/>
            <a:ext cx="32385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teletrodin1.gif" id="81" name="Google Shape;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7460" y="4045853"/>
            <a:ext cx="2376264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8971081" y="5702038"/>
            <a:ext cx="27363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de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orrente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lternada</a:t>
            </a:r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6297460" y="5702038"/>
            <a:ext cx="2592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de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orrente 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b="0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nua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7385125" y="61032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title"/>
          </p:nvPr>
        </p:nvSpPr>
        <p:spPr>
          <a:xfrm>
            <a:off x="1847528" y="1286669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Condutores e isoladores:</a:t>
            </a:r>
            <a:endParaRPr/>
          </a:p>
        </p:txBody>
      </p:sp>
      <p:sp>
        <p:nvSpPr>
          <p:cNvPr id="90" name="Google Shape;90;p5"/>
          <p:cNvSpPr txBox="1"/>
          <p:nvPr>
            <p:ph idx="1" type="body"/>
          </p:nvPr>
        </p:nvSpPr>
        <p:spPr>
          <a:xfrm>
            <a:off x="479376" y="2204864"/>
            <a:ext cx="11377264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b="1" lang="pt-BR"/>
              <a:t>Condutor:</a:t>
            </a:r>
            <a:r>
              <a:rPr lang="pt-BR"/>
              <a:t> É todo o material que oferece reduzida resistência à passagem da corrente elétrica. Exemplos: pratas, ouro e cobre.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b="1" lang="pt-BR"/>
              <a:t>Isolante:</a:t>
            </a:r>
            <a:r>
              <a:rPr lang="pt-BR"/>
              <a:t> É todo o material que oferece grande resistência à passagem da corrente elétrica. Exemplos: plástico, papel, madeira e verniz.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O isolamento é conseguido através do revestimento do condutor.</a:t>
            </a:r>
            <a:endParaRPr/>
          </a:p>
        </p:txBody>
      </p:sp>
      <p:pic>
        <p:nvPicPr>
          <p:cNvPr descr="fio.jpg" id="91" name="Google Shape;91;p5"/>
          <p:cNvPicPr preferRelativeResize="0"/>
          <p:nvPr/>
        </p:nvPicPr>
        <p:blipFill rotWithShape="1">
          <a:blip r:embed="rId3">
            <a:alphaModFix/>
          </a:blip>
          <a:srcRect b="38725" l="1617" r="-1406" t="21964"/>
          <a:stretch/>
        </p:blipFill>
        <p:spPr>
          <a:xfrm>
            <a:off x="3647728" y="4797152"/>
            <a:ext cx="4564442" cy="17981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 txBox="1"/>
          <p:nvPr/>
        </p:nvSpPr>
        <p:spPr>
          <a:xfrm>
            <a:off x="4652250" y="64041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1775520" y="1340768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Dispositivos de proteção:</a:t>
            </a:r>
            <a:endParaRPr/>
          </a:p>
        </p:txBody>
      </p:sp>
      <p:sp>
        <p:nvSpPr>
          <p:cNvPr id="98" name="Google Shape;98;p6"/>
          <p:cNvSpPr txBox="1"/>
          <p:nvPr>
            <p:ph idx="1" type="body"/>
          </p:nvPr>
        </p:nvSpPr>
        <p:spPr>
          <a:xfrm>
            <a:off x="479376" y="2204864"/>
            <a:ext cx="1123324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►"/>
            </a:pPr>
            <a:r>
              <a:rPr lang="pt-BR" sz="2400">
                <a:solidFill>
                  <a:schemeClr val="dk1"/>
                </a:solidFill>
              </a:rPr>
              <a:t>Têm por função proteger o circuito elétrico e as pessoas contra qualquer defeito. Consideram-se defeitos no circuito tudo o que provoca alterações na circulação da corrente elétrica ou que a influencia negativamente. Os defeitos mais usuais que podemos encontrar numa instalação elétrica são: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pt-BR" sz="2400">
                <a:solidFill>
                  <a:schemeClr val="dk1"/>
                </a:solidFill>
              </a:rPr>
              <a:t>	Curto-circuito – </a:t>
            </a:r>
            <a:r>
              <a:rPr lang="pt-BR" sz="2400">
                <a:solidFill>
                  <a:schemeClr val="dk1"/>
                </a:solidFill>
              </a:rPr>
              <a:t>Contato acidental entre o condutor positivo e negativo (corrente contínua) ou entre a fase e o neutro (corrente alternada),o que é um efeito altamente prejudicial.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pt-BR" sz="2400">
                <a:solidFill>
                  <a:schemeClr val="dk1"/>
                </a:solidFill>
              </a:rPr>
              <a:t>	Sobrecargas – </a:t>
            </a:r>
            <a:r>
              <a:rPr lang="pt-BR" sz="2400">
                <a:solidFill>
                  <a:schemeClr val="dk1"/>
                </a:solidFill>
              </a:rPr>
              <a:t>Aumento da intensidade da corrente numa carga ou numa instalação.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pt-BR" sz="2400">
                <a:solidFill>
                  <a:schemeClr val="dk1"/>
                </a:solidFill>
              </a:rPr>
              <a:t>	Fugas de corrente – </a:t>
            </a:r>
            <a:r>
              <a:rPr lang="pt-BR" sz="2400">
                <a:solidFill>
                  <a:schemeClr val="dk1"/>
                </a:solidFill>
              </a:rPr>
              <a:t>Porção de corrente que sai fora do circuito, devido a deficiências de isolamento (choque elétrico).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1729210" y="1286669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Dispositivos de proteção: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35360" y="2075594"/>
            <a:ext cx="11449272" cy="997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►"/>
            </a:pPr>
            <a:r>
              <a:rPr lang="pt-BR">
                <a:solidFill>
                  <a:schemeClr val="dk1"/>
                </a:solidFill>
              </a:rPr>
              <a:t>Exemplos de dispositivos de proteção: fusíveis, disjuntores e conjunto de relés-térmicos.</a:t>
            </a:r>
            <a:endParaRPr>
              <a:solidFill>
                <a:schemeClr val="dk1"/>
              </a:solidFill>
            </a:endParaRPr>
          </a:p>
          <a:p>
            <a:pPr indent="-160020" lvl="0" marL="342900" rtl="0" algn="l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600"/>
          </a:p>
        </p:txBody>
      </p:sp>
      <p:pic>
        <p:nvPicPr>
          <p:cNvPr descr="http://notazero.com.br/wp-content/uploads/2010/03/disjuntor1.jpg"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4716" y="3356992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QwkCBKiNUBIjlTt9cFMG9_yWQxcxuXlaMUPQT4kbfaoUYJpi2a8g" id="106" name="Google Shape;1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864" y="3356992"/>
            <a:ext cx="2324100" cy="1971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3.gstatic.com/images?q=tbn:ANd9GcQt5vNumbx-6ZYlMSMdwUvYF-baUQ8EoV89uiTlO0OhQanX06s" id="107" name="Google Shape;10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2344" y="3316385"/>
            <a:ext cx="15240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 txBox="1"/>
          <p:nvPr/>
        </p:nvSpPr>
        <p:spPr>
          <a:xfrm>
            <a:off x="1605087" y="5471065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Disjuntor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4900720" y="5471065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Fusível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8616280" y="5471065"/>
            <a:ext cx="24482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Relé-térmico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4357075" y="61366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type="title"/>
          </p:nvPr>
        </p:nvSpPr>
        <p:spPr>
          <a:xfrm>
            <a:off x="1746250" y="1286669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b="1" lang="pt-BR" sz="3200">
                <a:solidFill>
                  <a:schemeClr val="dk1"/>
                </a:solidFill>
              </a:rPr>
              <a:t>Aparelhos de comando e corte:</a:t>
            </a:r>
            <a:endParaRPr/>
          </a:p>
        </p:txBody>
      </p:sp>
      <p:sp>
        <p:nvSpPr>
          <p:cNvPr id="117" name="Google Shape;117;p8"/>
          <p:cNvSpPr txBox="1"/>
          <p:nvPr>
            <p:ph idx="1" type="body"/>
          </p:nvPr>
        </p:nvSpPr>
        <p:spPr>
          <a:xfrm>
            <a:off x="479376" y="2017712"/>
            <a:ext cx="1130525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	A sua função é controlar o circuito elétrico, permitindo maior rentabilidade e eficácia da corrente elétrica, tal como: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Ligar e desligar circuitos;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Comandar a ligação de vários receptores;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/>
              <a:t>Comandar circuitos em diferente localização.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/>
              <a:t>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/>
          <p:nvPr>
            <p:ph type="title"/>
          </p:nvPr>
        </p:nvSpPr>
        <p:spPr>
          <a:xfrm>
            <a:off x="1746250" y="1286669"/>
            <a:ext cx="10246783" cy="146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b="1" lang="pt-BR" sz="3200">
                <a:solidFill>
                  <a:schemeClr val="dk1"/>
                </a:solidFill>
              </a:rPr>
              <a:t>Aparelhos de comando e corte:</a:t>
            </a:r>
            <a:endParaRPr/>
          </a:p>
        </p:txBody>
      </p:sp>
      <p:sp>
        <p:nvSpPr>
          <p:cNvPr id="123" name="Google Shape;123;p9"/>
          <p:cNvSpPr txBox="1"/>
          <p:nvPr>
            <p:ph idx="1" type="body"/>
          </p:nvPr>
        </p:nvSpPr>
        <p:spPr>
          <a:xfrm>
            <a:off x="263352" y="2204864"/>
            <a:ext cx="11233248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	Exemplo de equipamentos comuns disponíveis no mercado: interruptor, comutador de escada, comutador de lustre e regulador de intensidade luminosa.</a:t>
            </a:r>
            <a:endParaRPr/>
          </a:p>
        </p:txBody>
      </p:sp>
      <p:pic>
        <p:nvPicPr>
          <p:cNvPr descr="http://t0.gstatic.com/images?q=tbn:ANd9GcQStbPCf10nvfMKkx6XD0JD1DY6si0KWNBo5ZWOtbL1pgz5qh22vA"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687" y="379759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ites.google.com/site/pedrocaldeira/Implementacao_Comutacao_Lustre.jpg" id="125" name="Google Shape;1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6416" y="4197248"/>
            <a:ext cx="2526952" cy="169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ites.google.com/site/pedrocaldeira/Implementacao_Comutacao_Escada.jpg" id="126" name="Google Shape;12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7808" y="4144059"/>
            <a:ext cx="2952328" cy="1796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kemisa.es/web/pag%20reg%20luz/foto-instalado-reg-luz.jpg" id="127" name="Google Shape;12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6360" y="4302096"/>
            <a:ext cx="1800200" cy="11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"/>
          <p:cNvSpPr txBox="1"/>
          <p:nvPr/>
        </p:nvSpPr>
        <p:spPr>
          <a:xfrm>
            <a:off x="4652250" y="6094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XP</dc:creator>
</cp:coreProperties>
</file>